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22" r:id="rId1"/>
  </p:sldMasterIdLst>
  <p:notesMasterIdLst>
    <p:notesMasterId r:id="rId11"/>
  </p:notesMasterIdLst>
  <p:handoutMasterIdLst>
    <p:handoutMasterId r:id="rId12"/>
  </p:handoutMasterIdLst>
  <p:sldIdLst>
    <p:sldId id="268" r:id="rId2"/>
    <p:sldId id="256" r:id="rId3"/>
    <p:sldId id="274" r:id="rId4"/>
    <p:sldId id="257" r:id="rId5"/>
    <p:sldId id="270" r:id="rId6"/>
    <p:sldId id="271" r:id="rId7"/>
    <p:sldId id="272" r:id="rId8"/>
    <p:sldId id="273" r:id="rId9"/>
    <p:sldId id="269" r:id="rId10"/>
  </p:sldIdLst>
  <p:sldSz cx="9144000" cy="6858000" type="screen4x3"/>
  <p:notesSz cx="6950075" cy="92360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1110F"/>
    <a:srgbClr val="FEF80C"/>
    <a:srgbClr val="0272BE"/>
    <a:srgbClr val="000000"/>
    <a:srgbClr val="CC0000"/>
    <a:srgbClr val="777777"/>
    <a:srgbClr val="CFCFCF"/>
    <a:srgbClr val="C8B798"/>
    <a:srgbClr val="E7E7E7"/>
    <a:srgbClr val="E5E5E5"/>
  </p:clrMru>
</p:presentationPr>
</file>

<file path=ppt/tableStyles.xml><?xml version="1.0" encoding="utf-8"?>
<a:tblStyleLst xmlns:a="http://schemas.openxmlformats.org/drawingml/2006/main" def="{5C22544A-7EE6-4342-B048-85BDC9FD1C3A}"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9646" autoAdjust="0"/>
    <p:restoredTop sz="94764" autoAdjust="0"/>
  </p:normalViewPr>
  <p:slideViewPr>
    <p:cSldViewPr showGuides="1">
      <p:cViewPr varScale="1">
        <p:scale>
          <a:sx n="67" d="100"/>
          <a:sy n="67" d="100"/>
        </p:scale>
        <p:origin x="-40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7000" y="0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942BD9-2B0E-406A-B994-0C994474D4A1}" type="datetimeFigureOut">
              <a:rPr lang="en-US" smtClean="0"/>
              <a:pPr/>
              <a:t>5/12/2009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525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7000" y="8772525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143ACD-9FAD-4507-8462-DDC85DD8A19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1699" cy="46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92" tIns="46246" rIns="92492" bIns="46246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8376" y="0"/>
            <a:ext cx="3011699" cy="46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92" tIns="46246" rIns="92492" bIns="46246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5225" y="692150"/>
            <a:ext cx="4619625" cy="3463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6677" y="4387136"/>
            <a:ext cx="5096722" cy="4156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92" tIns="46246" rIns="92492" bIns="4624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4271"/>
            <a:ext cx="3011699" cy="46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92" tIns="46246" rIns="92492" bIns="46246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8376" y="8774271"/>
            <a:ext cx="3011699" cy="46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92" tIns="46246" rIns="92492" bIns="46246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6FFA960-6C8F-443E-8CC6-3512EC1D2EA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ＭＳ Ｐゴシック" pitchFamily="-11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C49EC8-EE41-4861-8CAB-7915E4C34450}" type="slidenum">
              <a:rPr lang="en-US"/>
              <a:pPr/>
              <a:t>2</a:t>
            </a:fld>
            <a:endParaRPr lang="en-US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titlepagebg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Group 8"/>
          <p:cNvGrpSpPr/>
          <p:nvPr userDrawn="1"/>
        </p:nvGrpSpPr>
        <p:grpSpPr>
          <a:xfrm>
            <a:off x="0" y="0"/>
            <a:ext cx="9144000" cy="538609"/>
            <a:chOff x="0" y="0"/>
            <a:chExt cx="9144000" cy="538609"/>
          </a:xfrm>
        </p:grpSpPr>
        <p:sp>
          <p:nvSpPr>
            <p:cNvPr id="5" name="Rectangle 4"/>
            <p:cNvSpPr>
              <a:spLocks noChangeArrowheads="1"/>
            </p:cNvSpPr>
            <p:nvPr userDrawn="1"/>
          </p:nvSpPr>
          <p:spPr bwMode="auto">
            <a:xfrm>
              <a:off x="0" y="0"/>
              <a:ext cx="9144000" cy="5334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Text Box 5"/>
            <p:cNvSpPr txBox="1">
              <a:spLocks noChangeArrowheads="1"/>
            </p:cNvSpPr>
            <p:nvPr userDrawn="1"/>
          </p:nvSpPr>
          <p:spPr bwMode="auto">
            <a:xfrm>
              <a:off x="0" y="0"/>
              <a:ext cx="6172200" cy="5386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182880" tIns="137160" bIns="137160" anchor="ctr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700" b="1" dirty="0" smtClean="0">
                  <a:solidFill>
                    <a:srgbClr val="B1110F"/>
                  </a:solidFill>
                </a:rPr>
                <a:t>CENTER</a:t>
              </a:r>
              <a:r>
                <a:rPr lang="en-US" sz="1700" b="1" baseline="0" dirty="0" smtClean="0">
                  <a:solidFill>
                    <a:srgbClr val="B1110F"/>
                  </a:solidFill>
                </a:rPr>
                <a:t> FOR BUSINESS AND ECONOMIC RESEARCH</a:t>
              </a:r>
              <a:endParaRPr lang="en-US" sz="1700" dirty="0"/>
            </a:p>
          </p:txBody>
        </p:sp>
        <p:sp>
          <p:nvSpPr>
            <p:cNvPr id="7" name="Text Box 6"/>
            <p:cNvSpPr txBox="1">
              <a:spLocks noChangeArrowheads="1"/>
            </p:cNvSpPr>
            <p:nvPr userDrawn="1"/>
          </p:nvSpPr>
          <p:spPr bwMode="auto">
            <a:xfrm>
              <a:off x="6096000" y="0"/>
              <a:ext cx="3048000" cy="5386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40" tIns="137160" rIns="182880" bIns="13716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700" b="1" dirty="0">
                  <a:solidFill>
                    <a:srgbClr val="777777"/>
                  </a:solidFill>
                </a:rPr>
                <a:t>BALL STATE UNIVERSITY</a:t>
              </a:r>
              <a:endParaRPr lang="en-US" sz="1700" b="1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362200"/>
            <a:ext cx="5334000" cy="1752600"/>
          </a:xfrm>
        </p:spPr>
        <p:txBody>
          <a:bodyPr/>
          <a:lstStyle>
            <a:lvl1pPr algn="l"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267200"/>
            <a:ext cx="5334000" cy="457200"/>
          </a:xfrm>
        </p:spPr>
        <p:txBody>
          <a:bodyPr>
            <a:normAutofit/>
          </a:bodyPr>
          <a:lstStyle>
            <a:lvl1pPr marL="0" indent="0" algn="l">
              <a:buNone/>
              <a:defRPr sz="18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3008313" cy="113463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533401"/>
            <a:ext cx="5111750" cy="5715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95451"/>
            <a:ext cx="3008313" cy="458037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" descr="bg.jp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4"/>
          <p:cNvSpPr>
            <a:spLocks noChangeArrowheads="1"/>
          </p:cNvSpPr>
          <p:nvPr userDrawn="1"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533400"/>
            <a:ext cx="8229600" cy="88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endParaRPr lang="en-US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0" y="0"/>
            <a:ext cx="9144000" cy="538609"/>
            <a:chOff x="0" y="0"/>
            <a:chExt cx="9144000" cy="538609"/>
          </a:xfrm>
        </p:grpSpPr>
        <p:sp>
          <p:nvSpPr>
            <p:cNvPr id="13" name="Rectangle 12"/>
            <p:cNvSpPr>
              <a:spLocks noChangeArrowheads="1"/>
            </p:cNvSpPr>
            <p:nvPr userDrawn="1"/>
          </p:nvSpPr>
          <p:spPr bwMode="auto">
            <a:xfrm>
              <a:off x="0" y="0"/>
              <a:ext cx="9144000" cy="5334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Text Box 5"/>
            <p:cNvSpPr txBox="1">
              <a:spLocks noChangeArrowheads="1"/>
            </p:cNvSpPr>
            <p:nvPr userDrawn="1"/>
          </p:nvSpPr>
          <p:spPr bwMode="auto">
            <a:xfrm>
              <a:off x="0" y="0"/>
              <a:ext cx="6172200" cy="5386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182880" tIns="137160" bIns="137160" anchor="ctr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700" b="1" dirty="0" smtClean="0">
                  <a:solidFill>
                    <a:srgbClr val="B1110F"/>
                  </a:solidFill>
                </a:rPr>
                <a:t>CENTER</a:t>
              </a:r>
              <a:r>
                <a:rPr lang="en-US" sz="1700" b="1" baseline="0" dirty="0" smtClean="0">
                  <a:solidFill>
                    <a:srgbClr val="B1110F"/>
                  </a:solidFill>
                </a:rPr>
                <a:t> FOR BUSINESS AND ECONOMIC RESEARCH</a:t>
              </a:r>
              <a:endParaRPr lang="en-US" sz="1700" dirty="0"/>
            </a:p>
          </p:txBody>
        </p:sp>
        <p:sp>
          <p:nvSpPr>
            <p:cNvPr id="15" name="Text Box 6"/>
            <p:cNvSpPr txBox="1">
              <a:spLocks noChangeArrowheads="1"/>
            </p:cNvSpPr>
            <p:nvPr userDrawn="1"/>
          </p:nvSpPr>
          <p:spPr bwMode="auto">
            <a:xfrm>
              <a:off x="6096000" y="0"/>
              <a:ext cx="3048000" cy="5386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40" tIns="137160" rIns="182880" bIns="13716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700" b="1" dirty="0">
                  <a:solidFill>
                    <a:srgbClr val="777777"/>
                  </a:solidFill>
                </a:rPr>
                <a:t>BALL STATE UNIVERSITY</a:t>
              </a:r>
              <a:endParaRPr lang="en-US" sz="1700" b="1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+mj-lt"/>
          <a:ea typeface="ＭＳ Ｐゴシック" pitchFamily="-112" charset="-128"/>
          <a:cs typeface="+mj-c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pitchFamily="-112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pitchFamily="-112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pitchFamily="-112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pitchFamily="-112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pitchFamily="-112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pitchFamily="-112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pitchFamily="-112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pitchFamily="-112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Wingdings" pitchFamily="-112" charset="2"/>
        <a:buChar char="§"/>
        <a:defRPr sz="32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Wingdings" pitchFamily="-112" charset="2"/>
        <a:buChar char="§"/>
        <a:defRPr sz="28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Wingdings" pitchFamily="-112" charset="2"/>
        <a:buChar char="§"/>
        <a:defRPr sz="24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Wingdings" pitchFamily="-112" charset="2"/>
        <a:buChar char="§"/>
        <a:defRPr sz="20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Wingdings" pitchFamily="-112" charset="2"/>
        <a:buChar char="§"/>
        <a:defRPr sz="20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1295400"/>
            <a:ext cx="7467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B111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Business Forecasting Roundtable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716588" y="3745468"/>
            <a:ext cx="1672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 smtClean="0"/>
              <a:t>Sponsored by:</a:t>
            </a:r>
            <a:endParaRPr lang="en-US" sz="1800" dirty="0"/>
          </a:p>
        </p:txBody>
      </p:sp>
      <p:pic>
        <p:nvPicPr>
          <p:cNvPr id="7" name="Picture 6" descr="RJblack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4310024"/>
            <a:ext cx="5638800" cy="4905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2"/>
          <p:cNvSpPr>
            <a:spLocks noGrp="1"/>
          </p:cNvSpPr>
          <p:nvPr>
            <p:ph type="ctrTitle"/>
          </p:nvPr>
        </p:nvSpPr>
        <p:spPr>
          <a:xfrm>
            <a:off x="457200" y="1752600"/>
            <a:ext cx="8305800" cy="1752600"/>
          </a:xfrm>
        </p:spPr>
        <p:txBody>
          <a:bodyPr/>
          <a:lstStyle/>
          <a:p>
            <a:r>
              <a:rPr lang="en-US" sz="5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U.S. Economic Update</a:t>
            </a:r>
          </a:p>
        </p:txBody>
      </p:sp>
      <p:sp>
        <p:nvSpPr>
          <p:cNvPr id="10243" name="Subtitle 13"/>
          <p:cNvSpPr>
            <a:spLocks noGrp="1"/>
          </p:cNvSpPr>
          <p:nvPr>
            <p:ph type="subTitle" idx="1"/>
          </p:nvPr>
        </p:nvSpPr>
        <p:spPr>
          <a:xfrm>
            <a:off x="457200" y="3200400"/>
            <a:ext cx="6934200" cy="457200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Dr. Gary Santoni</a:t>
            </a:r>
            <a:r>
              <a:rPr lang="en-US" sz="2800" dirty="0" smtClean="0"/>
              <a:t>, Professor Emeritus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884238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Three Recessions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828800"/>
          <a:ext cx="8229600" cy="3352801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981200"/>
                <a:gridCol w="1295400"/>
                <a:gridCol w="1143000"/>
                <a:gridCol w="1066800"/>
                <a:gridCol w="1219200"/>
                <a:gridCol w="1524000"/>
              </a:tblGrid>
              <a:tr h="122450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Period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Real GDP Growth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Inflation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Unemp</a:t>
                      </a:r>
                      <a:r>
                        <a:rPr lang="en-US" dirty="0" smtClean="0"/>
                        <a:t>.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 Year</a:t>
                      </a:r>
                      <a:r>
                        <a:rPr lang="en-US" baseline="0" dirty="0" smtClean="0"/>
                        <a:t> T-Bond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% Change in S&amp;P</a:t>
                      </a:r>
                      <a:r>
                        <a:rPr lang="en-US" baseline="0" dirty="0" smtClean="0"/>
                        <a:t> 500</a:t>
                      </a:r>
                      <a:endParaRPr lang="en-US" dirty="0"/>
                    </a:p>
                  </a:txBody>
                  <a:tcPr anchor="ctr"/>
                </a:tc>
              </a:tr>
              <a:tr h="709433">
                <a:tc>
                  <a:txBody>
                    <a:bodyPr/>
                    <a:lstStyle/>
                    <a:p>
                      <a:r>
                        <a:rPr lang="en-US" dirty="0" smtClean="0"/>
                        <a:t>1973.11</a:t>
                      </a:r>
                      <a:r>
                        <a:rPr lang="en-US" baseline="0" dirty="0" smtClean="0"/>
                        <a:t>-</a:t>
                      </a:r>
                      <a:r>
                        <a:rPr lang="en-US" dirty="0" smtClean="0"/>
                        <a:t>1975.03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-1.4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10.0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5.9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7.4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-13.1</a:t>
                      </a:r>
                      <a:endParaRPr lang="en-US" dirty="0"/>
                    </a:p>
                  </a:txBody>
                  <a:tcPr anchor="ctr"/>
                </a:tc>
              </a:tr>
              <a:tr h="709433">
                <a:tc>
                  <a:txBody>
                    <a:bodyPr/>
                    <a:lstStyle/>
                    <a:p>
                      <a:r>
                        <a:rPr lang="en-US" dirty="0" smtClean="0"/>
                        <a:t>1981.07-1982.11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-0.9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5.9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9.1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13.5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5.5</a:t>
                      </a:r>
                      <a:endParaRPr lang="en-US" dirty="0"/>
                    </a:p>
                  </a:txBody>
                  <a:tcPr anchor="ctr"/>
                </a:tc>
              </a:tr>
              <a:tr h="709433">
                <a:tc>
                  <a:txBody>
                    <a:bodyPr/>
                    <a:lstStyle/>
                    <a:p>
                      <a:r>
                        <a:rPr lang="en-US" dirty="0" smtClean="0"/>
                        <a:t>2007.12-2008.12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-0.8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5.8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3.7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-48.8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39762"/>
            <a:ext cx="8229600" cy="884238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U.S. Economy in 2009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2214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371600"/>
                <a:gridCol w="990600"/>
                <a:gridCol w="762000"/>
                <a:gridCol w="762000"/>
                <a:gridCol w="762000"/>
                <a:gridCol w="762000"/>
                <a:gridCol w="838200"/>
                <a:gridCol w="990600"/>
                <a:gridCol w="990600"/>
              </a:tblGrid>
              <a:tr h="533400">
                <a:tc rowSpan="2">
                  <a:txBody>
                    <a:bodyPr/>
                    <a:lstStyle/>
                    <a:p>
                      <a:pPr algn="l"/>
                      <a:endParaRPr lang="en-US" sz="1800" b="1" dirty="0"/>
                    </a:p>
                  </a:txBody>
                  <a:tcPr anchor="b"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2008</a:t>
                      </a:r>
                      <a:br>
                        <a:rPr lang="en-US" sz="1800" b="1" dirty="0" smtClean="0"/>
                      </a:br>
                      <a:r>
                        <a:rPr lang="en-US" sz="1800" b="1" dirty="0" smtClean="0"/>
                        <a:t>Avg.</a:t>
                      </a:r>
                      <a:endParaRPr lang="en-US" sz="1800" b="1" dirty="0"/>
                    </a:p>
                  </a:txBody>
                  <a:tcPr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TIME</a:t>
                      </a:r>
                      <a:r>
                        <a:rPr lang="en-US" sz="1800" b="1" baseline="0" dirty="0" smtClean="0"/>
                        <a:t> SERIES FORECAST </a:t>
                      </a:r>
                      <a:r>
                        <a:rPr lang="en-US" sz="1800" b="1" dirty="0" smtClean="0"/>
                        <a:t>2009</a:t>
                      </a:r>
                      <a:endParaRPr lang="en-US" sz="1800" b="1" dirty="0"/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1" dirty="0"/>
                    </a:p>
                  </a:txBody>
                  <a:tcPr anchor="b"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1" dirty="0"/>
                    </a:p>
                  </a:txBody>
                  <a:tcPr anchor="b"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1" dirty="0"/>
                    </a:p>
                  </a:txBody>
                  <a:tcPr anchor="b"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1" dirty="0"/>
                    </a:p>
                  </a:txBody>
                  <a:tcPr anchor="b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CONSENSUS</a:t>
                      </a:r>
                      <a:endParaRPr lang="en-US" sz="1800" b="1" dirty="0"/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b"/>
                </a:tc>
              </a:tr>
              <a:tr h="54944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bg1"/>
                          </a:solidFill>
                        </a:rPr>
                        <a:t>Q</a:t>
                      </a:r>
                      <a:r>
                        <a:rPr lang="en-US" sz="1800" b="1" baseline="0" dirty="0" smtClean="0">
                          <a:solidFill>
                            <a:schemeClr val="bg1"/>
                          </a:solidFill>
                        </a:rPr>
                        <a:t> 1</a:t>
                      </a:r>
                      <a:endParaRPr lang="en-US" sz="18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Q 2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bg1"/>
                          </a:solidFill>
                        </a:rPr>
                        <a:t>Q 3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bg1"/>
                          </a:solidFill>
                        </a:rPr>
                        <a:t>Q 4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bg1"/>
                          </a:solidFill>
                        </a:rPr>
                        <a:t>2009 Avg.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bg1"/>
                          </a:solidFill>
                        </a:rPr>
                        <a:t>Round Table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bg1"/>
                          </a:solidFill>
                        </a:rPr>
                        <a:t>Blue Chip</a:t>
                      </a:r>
                      <a:endParaRPr 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762000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Real GDP Growth</a:t>
                      </a:r>
                      <a:endParaRPr lang="en-US" sz="1800" b="1" dirty="0"/>
                    </a:p>
                  </a:txBody>
                  <a:tcPr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-0.8</a:t>
                      </a:r>
                      <a:endParaRPr lang="en-US" sz="1800" b="1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2.2</a:t>
                      </a:r>
                    </a:p>
                    <a:p>
                      <a:pPr marL="0" algn="ctr" defTabSz="457200" rtl="0" eaLnBrk="1" latinLnBrk="0" hangingPunct="1"/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(-0.4)</a:t>
                      </a:r>
                      <a:endParaRPr lang="en-US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2.5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(0.3)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5.6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(2.3)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3.5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(3.5)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3.5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(2.2)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1.5</a:t>
                      </a:r>
                      <a:endParaRPr lang="en-US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1.4</a:t>
                      </a:r>
                      <a:endParaRPr lang="en-US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Inflation</a:t>
                      </a:r>
                      <a:endParaRPr lang="en-US" sz="1800" b="1" dirty="0"/>
                    </a:p>
                  </a:txBody>
                  <a:tcPr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2.0</a:t>
                      </a:r>
                      <a:endParaRPr lang="en-US" sz="1800" b="1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3.4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(1.0)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3.3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(1.7)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4.4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(2.2)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3.9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(1.3)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3.8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(1.6)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3.3</a:t>
                      </a:r>
                      <a:endParaRPr lang="en-US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2.0</a:t>
                      </a:r>
                      <a:endParaRPr lang="en-US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r>
                        <a:rPr lang="en-US" sz="1800" b="1" dirty="0" err="1" smtClean="0"/>
                        <a:t>Unempl</a:t>
                      </a:r>
                      <a:r>
                        <a:rPr lang="en-US" sz="1800" b="1" dirty="0" smtClean="0"/>
                        <a:t>.</a:t>
                      </a:r>
                    </a:p>
                    <a:p>
                      <a:r>
                        <a:rPr lang="en-US" sz="1800" b="1" dirty="0" smtClean="0"/>
                        <a:t>Rate</a:t>
                      </a:r>
                      <a:endParaRPr lang="en-US" sz="1800" b="1" dirty="0"/>
                    </a:p>
                  </a:txBody>
                  <a:tcPr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5.8</a:t>
                      </a:r>
                      <a:endParaRPr lang="en-US" sz="1800" b="1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6.9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(7.5)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7.0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(7.8)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6.8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(7.8)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6.7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(7.6)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6.9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(7.7)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7.1</a:t>
                      </a:r>
                      <a:endParaRPr lang="en-US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6.9</a:t>
                      </a:r>
                      <a:endParaRPr lang="en-US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10-year</a:t>
                      </a:r>
                      <a:r>
                        <a:rPr lang="en-US" sz="1800" b="1" baseline="0" dirty="0" smtClean="0"/>
                        <a:t> </a:t>
                      </a:r>
                    </a:p>
                    <a:p>
                      <a:r>
                        <a:rPr lang="en-US" sz="1800" b="1" baseline="0" dirty="0" smtClean="0"/>
                        <a:t>T-Bond</a:t>
                      </a:r>
                      <a:endParaRPr lang="en-US" sz="1800" b="1" dirty="0"/>
                    </a:p>
                  </a:txBody>
                  <a:tcPr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3.7</a:t>
                      </a:r>
                      <a:endParaRPr lang="en-US" sz="1800" b="1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3.9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(3.3)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4.0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(3.3)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4.0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(3.3)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4.0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(3.3)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4.0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(3.3)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4.3</a:t>
                      </a:r>
                      <a:endParaRPr lang="en-US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3.9</a:t>
                      </a:r>
                      <a:endParaRPr lang="en-US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39762"/>
            <a:ext cx="8229600" cy="884238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Score Card (RMSE)*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57200" y="1524000"/>
          <a:ext cx="8077200" cy="40386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019300"/>
                <a:gridCol w="2019300"/>
                <a:gridCol w="2019300"/>
                <a:gridCol w="2019300"/>
              </a:tblGrid>
              <a:tr h="381000">
                <a:tc>
                  <a:txBody>
                    <a:bodyPr/>
                    <a:lstStyle/>
                    <a:p>
                      <a:r>
                        <a:rPr lang="en-US" dirty="0" smtClean="0"/>
                        <a:t>YEAR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MODEL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ROUNDTABLE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BLUE</a:t>
                      </a:r>
                      <a:r>
                        <a:rPr lang="en-US" baseline="0" dirty="0" smtClean="0"/>
                        <a:t> CHIP</a:t>
                      </a:r>
                      <a:endParaRPr lang="en-US" dirty="0"/>
                    </a:p>
                  </a:txBody>
                  <a:tcPr/>
                </a:tc>
              </a:tr>
              <a:tr h="27942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1998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0.96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1.16</a:t>
                      </a:r>
                      <a:endParaRPr lang="en-US" sz="1400" dirty="0"/>
                    </a:p>
                  </a:txBody>
                  <a:tcPr/>
                </a:tc>
              </a:tr>
              <a:tr h="27942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1999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0.76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1.25</a:t>
                      </a:r>
                      <a:endParaRPr lang="en-US" sz="1400" dirty="0"/>
                    </a:p>
                  </a:txBody>
                  <a:tcPr/>
                </a:tc>
              </a:tr>
              <a:tr h="27942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2000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0.50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0.33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0.66</a:t>
                      </a:r>
                      <a:endParaRPr lang="en-US" sz="1400" dirty="0"/>
                    </a:p>
                  </a:txBody>
                  <a:tcPr/>
                </a:tc>
              </a:tr>
              <a:tr h="27942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2001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0.90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1.11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1.33</a:t>
                      </a:r>
                      <a:endParaRPr lang="en-US" sz="1400" dirty="0"/>
                    </a:p>
                  </a:txBody>
                  <a:tcPr/>
                </a:tc>
              </a:tr>
              <a:tr h="27942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2002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1.00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0.65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0.67</a:t>
                      </a:r>
                      <a:endParaRPr lang="en-US" sz="1400" dirty="0"/>
                    </a:p>
                  </a:txBody>
                  <a:tcPr/>
                </a:tc>
              </a:tr>
              <a:tr h="27942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2003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0.49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0.48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0.34</a:t>
                      </a:r>
                      <a:endParaRPr lang="en-US" sz="1400" dirty="0"/>
                    </a:p>
                  </a:txBody>
                  <a:tcPr/>
                </a:tc>
              </a:tr>
              <a:tr h="27942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2004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0.36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0.53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0.72</a:t>
                      </a:r>
                      <a:endParaRPr lang="en-US" sz="1400" dirty="0"/>
                    </a:p>
                  </a:txBody>
                  <a:tcPr/>
                </a:tc>
              </a:tr>
              <a:tr h="27942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2005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0.34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0.38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0.64</a:t>
                      </a:r>
                      <a:endParaRPr lang="en-US" sz="1400" dirty="0"/>
                    </a:p>
                  </a:txBody>
                  <a:tcPr/>
                </a:tc>
              </a:tr>
              <a:tr h="27942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2006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0.59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0.40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0.23</a:t>
                      </a:r>
                      <a:endParaRPr lang="en-US" sz="1400" dirty="0"/>
                    </a:p>
                  </a:txBody>
                  <a:tcPr/>
                </a:tc>
              </a:tr>
              <a:tr h="27942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2007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0.29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0.38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0.30</a:t>
                      </a:r>
                      <a:endParaRPr lang="en-US" sz="1400" dirty="0"/>
                    </a:p>
                  </a:txBody>
                  <a:tcPr/>
                </a:tc>
              </a:tr>
              <a:tr h="27942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2008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2.24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1.81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1.70</a:t>
                      </a:r>
                      <a:endParaRPr lang="en-US" sz="1400" dirty="0"/>
                    </a:p>
                  </a:txBody>
                  <a:tcPr/>
                </a:tc>
              </a:tr>
              <a:tr h="279427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AVERAGE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0.76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0.67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0.82</a:t>
                      </a:r>
                      <a:endParaRPr lang="en-US" sz="14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57200" y="5791200"/>
            <a:ext cx="807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*RMSE = √∑</a:t>
            </a:r>
            <a:r>
              <a:rPr lang="en-US" i="1" baseline="-25000" dirty="0" smtClean="0"/>
              <a:t>i</a:t>
            </a:r>
            <a:r>
              <a:rPr lang="en-US" dirty="0" smtClean="0"/>
              <a:t>(F</a:t>
            </a:r>
            <a:r>
              <a:rPr lang="en-US" i="1" baseline="-25000" dirty="0" smtClean="0"/>
              <a:t>i</a:t>
            </a:r>
            <a:r>
              <a:rPr lang="en-US" dirty="0" smtClean="0"/>
              <a:t>-A</a:t>
            </a:r>
            <a:r>
              <a:rPr lang="en-US" i="1" baseline="-25000" dirty="0" smtClean="0"/>
              <a:t>i</a:t>
            </a:r>
            <a:r>
              <a:rPr lang="en-US" dirty="0" smtClean="0"/>
              <a:t>)</a:t>
            </a:r>
            <a:r>
              <a:rPr lang="en-US" baseline="30000" dirty="0" smtClean="0"/>
              <a:t>2</a:t>
            </a:r>
            <a:r>
              <a:rPr lang="en-US" dirty="0" smtClean="0"/>
              <a:t>/</a:t>
            </a:r>
            <a:r>
              <a:rPr lang="en-US" baseline="-25000" dirty="0" smtClean="0"/>
              <a:t>N</a:t>
            </a:r>
            <a:endParaRPr lang="en-US" baseline="-250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4495800" y="5867400"/>
            <a:ext cx="14478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84238"/>
          </a:xfrm>
        </p:spPr>
        <p:txBody>
          <a:bodyPr/>
          <a:lstStyle/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Roundtable Forecasts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457200" y="1447807"/>
          <a:ext cx="8229599" cy="472439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175657"/>
                <a:gridCol w="1175657"/>
                <a:gridCol w="1175657"/>
                <a:gridCol w="1175657"/>
                <a:gridCol w="1175657"/>
                <a:gridCol w="1175657"/>
                <a:gridCol w="1175657"/>
              </a:tblGrid>
              <a:tr h="229573">
                <a:tc>
                  <a:txBody>
                    <a:bodyPr/>
                    <a:lstStyle/>
                    <a:p>
                      <a:pPr marL="91440" lvl="0" algn="l" fontAlgn="b"/>
                      <a:r>
                        <a:rPr lang="en-US" sz="1000" u="none" strike="noStrike" dirty="0" smtClean="0"/>
                        <a:t>FIRST NAME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91440" lvl="0" algn="l" fontAlgn="b"/>
                      <a:r>
                        <a:rPr lang="en-US" sz="1000" u="none" strike="noStrike" smtClean="0"/>
                        <a:t>LAST NAME</a:t>
                      </a:r>
                      <a:endParaRPr lang="en-US" sz="1000" b="1" i="0" u="none" strike="noStrike" dirty="0">
                        <a:latin typeface="Aria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smtClean="0"/>
                        <a:t>GDP GROWTH</a:t>
                      </a:r>
                      <a:endParaRPr lang="en-US" sz="1000" b="1" i="0" u="none" strike="noStrike" dirty="0">
                        <a:latin typeface="Aria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smtClean="0"/>
                        <a:t>INFLATION</a:t>
                      </a:r>
                      <a:endParaRPr lang="en-US" sz="1000" b="1" i="0" u="none" strike="noStrike">
                        <a:latin typeface="Aria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smtClean="0"/>
                        <a:t>UNEMPLOYMENT</a:t>
                      </a:r>
                      <a:endParaRPr lang="en-US" sz="1000" b="1" i="0" u="none" strike="noStrike" dirty="0">
                        <a:latin typeface="Aria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smtClean="0"/>
                        <a:t>10-YR T-BOND</a:t>
                      </a:r>
                      <a:endParaRPr lang="en-US" sz="1000" b="1" i="0" u="none" strike="noStrike" dirty="0">
                        <a:latin typeface="Aria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smtClean="0"/>
                        <a:t>RMSE</a:t>
                      </a:r>
                      <a:endParaRPr lang="en-US" sz="1000" b="1" i="0" u="none" strike="noStrike" dirty="0">
                        <a:latin typeface="Arial"/>
                      </a:endParaRPr>
                    </a:p>
                  </a:txBody>
                  <a:tcPr marL="12700" marR="12700" marT="12700" marB="0" anchor="ctr"/>
                </a:tc>
              </a:tr>
              <a:tr h="264401">
                <a:tc>
                  <a:txBody>
                    <a:bodyPr/>
                    <a:lstStyle/>
                    <a:p>
                      <a:pPr marL="91440" lvl="0" algn="l" fontAlgn="b"/>
                      <a:r>
                        <a:rPr lang="en-US" sz="1200" b="0" u="none" strike="noStrike" dirty="0" smtClean="0">
                          <a:solidFill>
                            <a:schemeClr val="tx1"/>
                          </a:solidFill>
                        </a:rPr>
                        <a:t>Stefan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91440" lvl="0" algn="l" fontAlgn="b"/>
                      <a:r>
                        <a:rPr lang="en-US" sz="1200" b="0" u="none" strike="noStrike" dirty="0" smtClean="0">
                          <a:solidFill>
                            <a:schemeClr val="tx1"/>
                          </a:solidFill>
                        </a:rPr>
                        <a:t>Anderson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smtClean="0">
                          <a:solidFill>
                            <a:schemeClr val="tx1"/>
                          </a:solidFill>
                        </a:rPr>
                        <a:t>2.90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 smtClean="0">
                          <a:solidFill>
                            <a:schemeClr val="tx1"/>
                          </a:solidFill>
                        </a:rPr>
                        <a:t>2.90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smtClean="0">
                          <a:solidFill>
                            <a:schemeClr val="tx1"/>
                          </a:solidFill>
                        </a:rPr>
                        <a:t>4.90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smtClean="0">
                          <a:solidFill>
                            <a:schemeClr val="tx1"/>
                          </a:solidFill>
                        </a:rPr>
                        <a:t>4.90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smtClean="0">
                          <a:solidFill>
                            <a:schemeClr val="tx1"/>
                          </a:solidFill>
                        </a:rPr>
                        <a:t>1.793042108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12700" marR="12700" marT="12700" marB="0" anchor="ctr"/>
                </a:tc>
              </a:tr>
              <a:tr h="264401">
                <a:tc>
                  <a:txBody>
                    <a:bodyPr/>
                    <a:lstStyle/>
                    <a:p>
                      <a:pPr marL="91440" lvl="0" algn="l" fontAlgn="t"/>
                      <a:r>
                        <a:rPr lang="en-US" sz="1200" b="0" u="none" strike="noStrike" dirty="0" smtClean="0">
                          <a:solidFill>
                            <a:schemeClr val="tx1"/>
                          </a:solidFill>
                        </a:rPr>
                        <a:t>David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91440" lvl="0" algn="l" fontAlgn="t"/>
                      <a:r>
                        <a:rPr lang="en-US" sz="1200" b="0" u="none" strike="noStrike" dirty="0" smtClean="0">
                          <a:solidFill>
                            <a:schemeClr val="tx1"/>
                          </a:solidFill>
                        </a:rPr>
                        <a:t>Bahlmann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u="none" strike="noStrike" smtClean="0">
                          <a:solidFill>
                            <a:schemeClr val="tx1"/>
                          </a:solidFill>
                        </a:rPr>
                        <a:t>2.50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u="none" strike="noStrike" smtClean="0">
                          <a:solidFill>
                            <a:schemeClr val="tx1"/>
                          </a:solidFill>
                        </a:rPr>
                        <a:t>3.40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u="none" strike="noStrike" smtClean="0">
                          <a:solidFill>
                            <a:schemeClr val="tx1"/>
                          </a:solidFill>
                        </a:rPr>
                        <a:t>5.10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u="none" strike="noStrike" smtClean="0">
                          <a:solidFill>
                            <a:schemeClr val="tx1"/>
                          </a:solidFill>
                        </a:rPr>
                        <a:t>4.80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 smtClean="0">
                          <a:solidFill>
                            <a:schemeClr val="tx1"/>
                          </a:solidFill>
                        </a:rPr>
                        <a:t>1.461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12700" marR="12700" marT="12700" marB="0" anchor="ctr"/>
                </a:tc>
              </a:tr>
              <a:tr h="264401">
                <a:tc>
                  <a:txBody>
                    <a:bodyPr/>
                    <a:lstStyle/>
                    <a:p>
                      <a:pPr marL="91440" lvl="0" algn="l" fontAlgn="b"/>
                      <a:r>
                        <a:rPr lang="en-US" sz="1200" b="0" u="none" strike="noStrike" dirty="0" smtClean="0">
                          <a:solidFill>
                            <a:schemeClr val="tx1"/>
                          </a:solidFill>
                        </a:rPr>
                        <a:t>Steve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91440" lvl="0" algn="l" fontAlgn="b"/>
                      <a:r>
                        <a:rPr lang="en-US" sz="1200" b="0" u="none" strike="noStrike" dirty="0" smtClean="0">
                          <a:solidFill>
                            <a:schemeClr val="tx1"/>
                          </a:solidFill>
                        </a:rPr>
                        <a:t>Bassett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 smtClean="0">
                          <a:solidFill>
                            <a:schemeClr val="tx1"/>
                          </a:solidFill>
                        </a:rPr>
                        <a:t>2.30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 smtClean="0">
                          <a:solidFill>
                            <a:schemeClr val="tx1"/>
                          </a:solidFill>
                        </a:rPr>
                        <a:t>2.80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 smtClean="0">
                          <a:solidFill>
                            <a:schemeClr val="tx1"/>
                          </a:solidFill>
                        </a:rPr>
                        <a:t>5.30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 smtClean="0">
                          <a:solidFill>
                            <a:schemeClr val="tx1"/>
                          </a:solidFill>
                        </a:rPr>
                        <a:t>4.90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smtClean="0">
                          <a:solidFill>
                            <a:schemeClr val="tx1"/>
                          </a:solidFill>
                        </a:rPr>
                        <a:t>1.479019946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12700" marR="12700" marT="12700" marB="0" anchor="ctr"/>
                </a:tc>
              </a:tr>
              <a:tr h="264401">
                <a:tc>
                  <a:txBody>
                    <a:bodyPr/>
                    <a:lstStyle/>
                    <a:p>
                      <a:pPr marL="91440" lvl="0" algn="l" fontAlgn="b"/>
                      <a:r>
                        <a:rPr lang="en-US" sz="1200" b="0" u="none" strike="noStrike" dirty="0" smtClean="0">
                          <a:solidFill>
                            <a:schemeClr val="tx1"/>
                          </a:solidFill>
                        </a:rPr>
                        <a:t>Ken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91440" lvl="0" algn="l" fontAlgn="b"/>
                      <a:r>
                        <a:rPr lang="en-US" sz="1200" b="0" u="none" strike="noStrike" dirty="0" err="1" smtClean="0">
                          <a:solidFill>
                            <a:schemeClr val="tx1"/>
                          </a:solidFill>
                        </a:rPr>
                        <a:t>Briner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smtClean="0">
                          <a:solidFill>
                            <a:schemeClr val="tx1"/>
                          </a:solidFill>
                        </a:rPr>
                        <a:t>3.20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smtClean="0">
                          <a:solidFill>
                            <a:schemeClr val="tx1"/>
                          </a:solidFill>
                        </a:rPr>
                        <a:t>2.60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smtClean="0">
                          <a:solidFill>
                            <a:schemeClr val="tx1"/>
                          </a:solidFill>
                        </a:rPr>
                        <a:t>5.10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smtClean="0">
                          <a:solidFill>
                            <a:schemeClr val="tx1"/>
                          </a:solidFill>
                        </a:rPr>
                        <a:t>4.80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smtClean="0">
                          <a:solidFill>
                            <a:schemeClr val="tx1"/>
                          </a:solidFill>
                        </a:rPr>
                        <a:t>1.854049622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12700" marR="12700" marT="12700" marB="0" anchor="ctr"/>
                </a:tc>
              </a:tr>
              <a:tr h="264401">
                <a:tc>
                  <a:txBody>
                    <a:bodyPr/>
                    <a:lstStyle/>
                    <a:p>
                      <a:pPr marL="91440" lvl="0" algn="l" fontAlgn="b"/>
                      <a:r>
                        <a:rPr lang="en-US" sz="1200" b="0" u="none" strike="noStrike" smtClean="0">
                          <a:solidFill>
                            <a:schemeClr val="tx1"/>
                          </a:solidFill>
                        </a:rPr>
                        <a:t>Monte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91440" lvl="0" algn="l" fontAlgn="b"/>
                      <a:r>
                        <a:rPr lang="en-US" sz="1200" b="0" u="none" strike="noStrike" dirty="0" smtClean="0">
                          <a:solidFill>
                            <a:schemeClr val="tx1"/>
                          </a:solidFill>
                        </a:rPr>
                        <a:t>Brown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 smtClean="0">
                          <a:solidFill>
                            <a:schemeClr val="tx1"/>
                          </a:solidFill>
                        </a:rPr>
                        <a:t>3.60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smtClean="0">
                          <a:solidFill>
                            <a:schemeClr val="tx1"/>
                          </a:solidFill>
                        </a:rPr>
                        <a:t>2.50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smtClean="0">
                          <a:solidFill>
                            <a:schemeClr val="tx1"/>
                          </a:solidFill>
                        </a:rPr>
                        <a:t>5.10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smtClean="0">
                          <a:solidFill>
                            <a:schemeClr val="tx1"/>
                          </a:solidFill>
                        </a:rPr>
                        <a:t>4.75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smtClean="0">
                          <a:solidFill>
                            <a:schemeClr val="tx1"/>
                          </a:solidFill>
                        </a:rPr>
                        <a:t>2.024382622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12700" marR="12700" marT="12700" marB="0" anchor="ctr"/>
                </a:tc>
              </a:tr>
              <a:tr h="264401">
                <a:tc>
                  <a:txBody>
                    <a:bodyPr/>
                    <a:lstStyle/>
                    <a:p>
                      <a:pPr marL="91440" lvl="0" algn="l" fontAlgn="b"/>
                      <a:r>
                        <a:rPr lang="en-US" sz="1200" b="0" u="none" strike="noStrike" smtClean="0">
                          <a:solidFill>
                            <a:schemeClr val="tx1"/>
                          </a:solidFill>
                        </a:rPr>
                        <a:t>Roy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91440" lvl="0" algn="l" fontAlgn="b"/>
                      <a:r>
                        <a:rPr lang="en-US" sz="1200" b="0" u="none" strike="noStrike" dirty="0" smtClean="0">
                          <a:solidFill>
                            <a:schemeClr val="tx1"/>
                          </a:solidFill>
                        </a:rPr>
                        <a:t>Budd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smtClean="0">
                          <a:solidFill>
                            <a:schemeClr val="tx1"/>
                          </a:solidFill>
                        </a:rPr>
                        <a:t>1.80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smtClean="0">
                          <a:solidFill>
                            <a:schemeClr val="tx1"/>
                          </a:solidFill>
                        </a:rPr>
                        <a:t>3.00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smtClean="0">
                          <a:solidFill>
                            <a:schemeClr val="tx1"/>
                          </a:solidFill>
                        </a:rPr>
                        <a:t>5.20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12700" marR="12700" marT="12700" marB="0" anchor="ctr"/>
                </a:tc>
              </a:tr>
              <a:tr h="264401">
                <a:tc>
                  <a:txBody>
                    <a:bodyPr/>
                    <a:lstStyle/>
                    <a:p>
                      <a:pPr marL="91440" lvl="0" algn="l" fontAlgn="b"/>
                      <a:r>
                        <a:rPr lang="en-US" sz="1200" b="0" u="none" strike="noStrike" smtClean="0">
                          <a:solidFill>
                            <a:schemeClr val="tx1"/>
                          </a:solidFill>
                        </a:rPr>
                        <a:t>Brent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91440" lvl="0" algn="l" fontAlgn="b"/>
                      <a:r>
                        <a:rPr lang="en-US" sz="1200" b="0" u="none" strike="noStrike" dirty="0" smtClean="0">
                          <a:solidFill>
                            <a:schemeClr val="tx1"/>
                          </a:solidFill>
                        </a:rPr>
                        <a:t>Close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 smtClean="0">
                          <a:solidFill>
                            <a:schemeClr val="tx1"/>
                          </a:solidFill>
                        </a:rPr>
                        <a:t>2.80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smtClean="0">
                          <a:solidFill>
                            <a:schemeClr val="tx1"/>
                          </a:solidFill>
                        </a:rPr>
                        <a:t>2.10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smtClean="0">
                          <a:solidFill>
                            <a:schemeClr val="tx1"/>
                          </a:solidFill>
                        </a:rPr>
                        <a:t>5.10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smtClean="0">
                          <a:solidFill>
                            <a:schemeClr val="tx1"/>
                          </a:solidFill>
                        </a:rPr>
                        <a:t>4.80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smtClean="0">
                          <a:solidFill>
                            <a:schemeClr val="tx1"/>
                          </a:solidFill>
                        </a:rPr>
                        <a:t>1.638596961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12700" marR="12700" marT="12700" marB="0" anchor="ctr"/>
                </a:tc>
              </a:tr>
              <a:tr h="264401">
                <a:tc>
                  <a:txBody>
                    <a:bodyPr/>
                    <a:lstStyle/>
                    <a:p>
                      <a:pPr marL="91440" lvl="0" algn="l" fontAlgn="b"/>
                      <a:r>
                        <a:rPr lang="en-US" sz="1200" b="0" u="none" strike="noStrike" smtClean="0">
                          <a:solidFill>
                            <a:schemeClr val="tx1"/>
                          </a:solidFill>
                        </a:rPr>
                        <a:t>Richard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91440" lvl="0" algn="l" fontAlgn="b"/>
                      <a:r>
                        <a:rPr lang="en-US" sz="1200" b="0" u="none" strike="noStrike" dirty="0" err="1" smtClean="0">
                          <a:solidFill>
                            <a:schemeClr val="tx1"/>
                          </a:solidFill>
                        </a:rPr>
                        <a:t>Crist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 smtClean="0">
                          <a:solidFill>
                            <a:schemeClr val="tx1"/>
                          </a:solidFill>
                        </a:rPr>
                        <a:t>3.30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smtClean="0">
                          <a:solidFill>
                            <a:schemeClr val="tx1"/>
                          </a:solidFill>
                        </a:rPr>
                        <a:t>2.10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smtClean="0">
                          <a:solidFill>
                            <a:schemeClr val="tx1"/>
                          </a:solidFill>
                        </a:rPr>
                        <a:t>4.75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smtClean="0">
                          <a:solidFill>
                            <a:schemeClr val="tx1"/>
                          </a:solidFill>
                        </a:rPr>
                        <a:t>4.90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smtClean="0">
                          <a:solidFill>
                            <a:schemeClr val="tx1"/>
                          </a:solidFill>
                        </a:rPr>
                        <a:t>1.925649241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12700" marR="12700" marT="12700" marB="0" anchor="ctr"/>
                </a:tc>
              </a:tr>
              <a:tr h="264401">
                <a:tc>
                  <a:txBody>
                    <a:bodyPr/>
                    <a:lstStyle/>
                    <a:p>
                      <a:pPr marL="91440" lvl="0" algn="l" fontAlgn="b"/>
                      <a:r>
                        <a:rPr lang="en-US" sz="1200" b="0" u="none" strike="noStrike" smtClean="0">
                          <a:solidFill>
                            <a:schemeClr val="tx1"/>
                          </a:solidFill>
                        </a:rPr>
                        <a:t>Jack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91440" lvl="0" algn="l" fontAlgn="b"/>
                      <a:r>
                        <a:rPr lang="en-US" sz="1200" b="0" u="none" strike="noStrike" dirty="0" smtClean="0">
                          <a:solidFill>
                            <a:schemeClr val="tx1"/>
                          </a:solidFill>
                        </a:rPr>
                        <a:t>Demaree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 smtClean="0">
                          <a:solidFill>
                            <a:schemeClr val="tx1"/>
                          </a:solidFill>
                        </a:rPr>
                        <a:t>2.50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 smtClean="0">
                          <a:solidFill>
                            <a:schemeClr val="tx1"/>
                          </a:solidFill>
                        </a:rPr>
                        <a:t>2.90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smtClean="0">
                          <a:solidFill>
                            <a:schemeClr val="tx1"/>
                          </a:solidFill>
                        </a:rPr>
                        <a:t>5.20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smtClean="0">
                          <a:solidFill>
                            <a:schemeClr val="tx1"/>
                          </a:solidFill>
                        </a:rPr>
                        <a:t>4.60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smtClean="0">
                          <a:solidFill>
                            <a:schemeClr val="tx1"/>
                          </a:solidFill>
                        </a:rPr>
                        <a:t>1.53785565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12700" marR="12700" marT="12700" marB="0" anchor="ctr"/>
                </a:tc>
              </a:tr>
              <a:tr h="264401">
                <a:tc>
                  <a:txBody>
                    <a:bodyPr/>
                    <a:lstStyle/>
                    <a:p>
                      <a:pPr marL="91440" lvl="0" algn="l" fontAlgn="b"/>
                      <a:r>
                        <a:rPr lang="en-US" sz="1200" b="0" u="none" strike="noStrike" smtClean="0">
                          <a:solidFill>
                            <a:schemeClr val="tx1"/>
                          </a:solidFill>
                        </a:rPr>
                        <a:t>Ron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91440" lvl="0" algn="l" fontAlgn="b"/>
                      <a:r>
                        <a:rPr lang="en-US" sz="1200" b="0" u="none" strike="noStrike" dirty="0" smtClean="0">
                          <a:solidFill>
                            <a:schemeClr val="tx1"/>
                          </a:solidFill>
                        </a:rPr>
                        <a:t>Fauquher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smtClean="0">
                          <a:solidFill>
                            <a:schemeClr val="tx1"/>
                          </a:solidFill>
                        </a:rPr>
                        <a:t>4.10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 smtClean="0">
                          <a:solidFill>
                            <a:schemeClr val="tx1"/>
                          </a:solidFill>
                        </a:rPr>
                        <a:t>2.40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smtClean="0">
                          <a:solidFill>
                            <a:schemeClr val="tx1"/>
                          </a:solidFill>
                        </a:rPr>
                        <a:t>4.90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smtClean="0">
                          <a:solidFill>
                            <a:schemeClr val="tx1"/>
                          </a:solidFill>
                        </a:rPr>
                        <a:t>4.85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smtClean="0">
                          <a:solidFill>
                            <a:schemeClr val="tx1"/>
                          </a:solidFill>
                        </a:rPr>
                        <a:t>2.284321562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12700" marR="12700" marT="12700" marB="0" anchor="ctr"/>
                </a:tc>
              </a:tr>
              <a:tr h="264401">
                <a:tc>
                  <a:txBody>
                    <a:bodyPr/>
                    <a:lstStyle/>
                    <a:p>
                      <a:pPr marL="91440" lvl="0" algn="l" fontAlgn="b"/>
                      <a:r>
                        <a:rPr lang="en-US" sz="1200" b="0" u="none" strike="noStrike" smtClean="0">
                          <a:solidFill>
                            <a:schemeClr val="tx1"/>
                          </a:solidFill>
                        </a:rPr>
                        <a:t>Tom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91440" lvl="0" algn="l" fontAlgn="b"/>
                      <a:r>
                        <a:rPr lang="en-US" sz="1200" b="0" u="none" strike="noStrike" dirty="0" smtClean="0">
                          <a:solidFill>
                            <a:schemeClr val="tx1"/>
                          </a:solidFill>
                        </a:rPr>
                        <a:t>Foote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smtClean="0">
                          <a:solidFill>
                            <a:schemeClr val="tx1"/>
                          </a:solidFill>
                        </a:rPr>
                        <a:t>2.95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 smtClean="0">
                          <a:solidFill>
                            <a:schemeClr val="tx1"/>
                          </a:solidFill>
                        </a:rPr>
                        <a:t>2.30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smtClean="0">
                          <a:solidFill>
                            <a:schemeClr val="tx1"/>
                          </a:solidFill>
                        </a:rPr>
                        <a:t>5.30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smtClean="0">
                          <a:solidFill>
                            <a:schemeClr val="tx1"/>
                          </a:solidFill>
                        </a:rPr>
                        <a:t>4.85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smtClean="0">
                          <a:solidFill>
                            <a:schemeClr val="tx1"/>
                          </a:solidFill>
                        </a:rPr>
                        <a:t>1.706971002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12700" marR="12700" marT="12700" marB="0" anchor="ctr"/>
                </a:tc>
              </a:tr>
              <a:tr h="264401">
                <a:tc>
                  <a:txBody>
                    <a:bodyPr/>
                    <a:lstStyle/>
                    <a:p>
                      <a:pPr marL="91440" lvl="0" algn="l" fontAlgn="t"/>
                      <a:r>
                        <a:rPr lang="en-US" sz="1200" b="0" u="none" strike="noStrike" dirty="0" smtClean="0">
                          <a:solidFill>
                            <a:schemeClr val="tx1"/>
                          </a:solidFill>
                        </a:rPr>
                        <a:t>Douglas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91440" lvl="0" algn="l" fontAlgn="t"/>
                      <a:r>
                        <a:rPr lang="en-US" sz="1200" b="0" u="none" strike="noStrike" dirty="0" smtClean="0">
                          <a:solidFill>
                            <a:schemeClr val="tx1"/>
                          </a:solidFill>
                        </a:rPr>
                        <a:t>Foy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u="none" strike="noStrike" dirty="0" smtClean="0">
                          <a:solidFill>
                            <a:schemeClr val="tx1"/>
                          </a:solidFill>
                        </a:rPr>
                        <a:t>2.90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u="none" strike="noStrike" dirty="0" smtClean="0">
                          <a:solidFill>
                            <a:schemeClr val="tx1"/>
                          </a:solidFill>
                        </a:rPr>
                        <a:t>3.00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u="none" strike="noStrike" dirty="0" smtClean="0">
                          <a:solidFill>
                            <a:schemeClr val="tx1"/>
                          </a:solidFill>
                        </a:rPr>
                        <a:t>4.50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u="none" strike="noStrike" dirty="0" smtClean="0">
                          <a:solidFill>
                            <a:schemeClr val="tx1"/>
                          </a:solidFill>
                        </a:rPr>
                        <a:t>4.60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 smtClean="0">
                          <a:solidFill>
                            <a:schemeClr val="tx1"/>
                          </a:solidFill>
                        </a:rPr>
                        <a:t>1.824828759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12700" marR="12700" marT="12700" marB="0" anchor="ctr"/>
                </a:tc>
              </a:tr>
              <a:tr h="264401">
                <a:tc>
                  <a:txBody>
                    <a:bodyPr/>
                    <a:lstStyle/>
                    <a:p>
                      <a:pPr marL="91440" lvl="0" algn="l" fontAlgn="b"/>
                      <a:r>
                        <a:rPr lang="en-US" sz="1200" b="0" u="none" strike="noStrike" smtClean="0">
                          <a:solidFill>
                            <a:schemeClr val="tx1"/>
                          </a:solidFill>
                        </a:rPr>
                        <a:t>Dave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91440" lvl="0" algn="l" fontAlgn="b"/>
                      <a:r>
                        <a:rPr lang="en-US" sz="1200" b="0" u="none" strike="noStrike" dirty="0" smtClean="0">
                          <a:solidFill>
                            <a:schemeClr val="tx1"/>
                          </a:solidFill>
                        </a:rPr>
                        <a:t>Hahn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smtClean="0">
                          <a:solidFill>
                            <a:schemeClr val="tx1"/>
                          </a:solidFill>
                        </a:rPr>
                        <a:t>3.40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smtClean="0">
                          <a:solidFill>
                            <a:schemeClr val="tx1"/>
                          </a:solidFill>
                        </a:rPr>
                        <a:t>2.40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 smtClean="0">
                          <a:solidFill>
                            <a:schemeClr val="tx1"/>
                          </a:solidFill>
                        </a:rPr>
                        <a:t>5.10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smtClean="0">
                          <a:solidFill>
                            <a:schemeClr val="tx1"/>
                          </a:solidFill>
                        </a:rPr>
                        <a:t>4.80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smtClean="0">
                          <a:solidFill>
                            <a:schemeClr val="tx1"/>
                          </a:solidFill>
                        </a:rPr>
                        <a:t>1.930673458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12700" marR="12700" marT="12700" marB="0" anchor="ctr"/>
                </a:tc>
              </a:tr>
              <a:tr h="264401">
                <a:tc>
                  <a:txBody>
                    <a:bodyPr/>
                    <a:lstStyle/>
                    <a:p>
                      <a:pPr marL="91440" lvl="0" algn="l" fontAlgn="t"/>
                      <a:r>
                        <a:rPr lang="en-US" sz="1200" b="0" u="none" strike="noStrike" dirty="0" smtClean="0">
                          <a:solidFill>
                            <a:schemeClr val="tx1"/>
                          </a:solidFill>
                        </a:rPr>
                        <a:t>Dave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91440" lvl="0" algn="l" fontAlgn="t"/>
                      <a:r>
                        <a:rPr lang="en-US" sz="1200" b="0" u="none" strike="noStrike" dirty="0" err="1" smtClean="0">
                          <a:solidFill>
                            <a:schemeClr val="tx1"/>
                          </a:solidFill>
                        </a:rPr>
                        <a:t>Heeter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u="none" strike="noStrike" smtClean="0">
                          <a:solidFill>
                            <a:schemeClr val="tx1"/>
                          </a:solidFill>
                        </a:rPr>
                        <a:t>2.40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u="none" strike="noStrike" smtClean="0">
                          <a:solidFill>
                            <a:schemeClr val="tx1"/>
                          </a:solidFill>
                        </a:rPr>
                        <a:t>2.80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u="none" strike="noStrike" dirty="0" smtClean="0">
                          <a:solidFill>
                            <a:schemeClr val="tx1"/>
                          </a:solidFill>
                        </a:rPr>
                        <a:t>4.80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u="none" strike="noStrike" dirty="0" smtClean="0">
                          <a:solidFill>
                            <a:schemeClr val="tx1"/>
                          </a:solidFill>
                        </a:rPr>
                        <a:t>4.80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 smtClean="0">
                          <a:solidFill>
                            <a:schemeClr val="tx1"/>
                          </a:solidFill>
                        </a:rPr>
                        <a:t>1.563649577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12700" marR="12700" marT="12700" marB="0" anchor="ctr"/>
                </a:tc>
              </a:tr>
              <a:tr h="264401">
                <a:tc>
                  <a:txBody>
                    <a:bodyPr/>
                    <a:lstStyle/>
                    <a:p>
                      <a:pPr marL="91440" lvl="0" algn="l" fontAlgn="b"/>
                      <a:r>
                        <a:rPr lang="en-US" sz="1200" b="0" u="none" strike="noStrike" smtClean="0">
                          <a:solidFill>
                            <a:schemeClr val="tx1"/>
                          </a:solidFill>
                        </a:rPr>
                        <a:t>Dick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91440" lvl="0" algn="l" fontAlgn="b"/>
                      <a:r>
                        <a:rPr lang="en-US" sz="1200" b="0" u="none" strike="noStrike" dirty="0" smtClean="0">
                          <a:solidFill>
                            <a:schemeClr val="tx1"/>
                          </a:solidFill>
                        </a:rPr>
                        <a:t>Heupel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smtClean="0">
                          <a:solidFill>
                            <a:schemeClr val="tx1"/>
                          </a:solidFill>
                        </a:rPr>
                        <a:t>3.20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smtClean="0">
                          <a:solidFill>
                            <a:schemeClr val="tx1"/>
                          </a:solidFill>
                        </a:rPr>
                        <a:t>2.80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smtClean="0">
                          <a:solidFill>
                            <a:schemeClr val="tx1"/>
                          </a:solidFill>
                        </a:rPr>
                        <a:t>4.50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 smtClean="0">
                          <a:solidFill>
                            <a:schemeClr val="tx1"/>
                          </a:solidFill>
                        </a:rPr>
                        <a:t>4.70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smtClean="0">
                          <a:solidFill>
                            <a:schemeClr val="tx1"/>
                          </a:solidFill>
                        </a:rPr>
                        <a:t>1.940360791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12700" marR="12700" marT="12700" marB="0" anchor="ctr"/>
                </a:tc>
              </a:tr>
              <a:tr h="264401">
                <a:tc>
                  <a:txBody>
                    <a:bodyPr/>
                    <a:lstStyle/>
                    <a:p>
                      <a:pPr marL="91440" lvl="0" algn="l" fontAlgn="b"/>
                      <a:r>
                        <a:rPr lang="en-US" sz="1200" b="0" u="none" strike="noStrike" smtClean="0">
                          <a:solidFill>
                            <a:schemeClr val="tx1"/>
                          </a:solidFill>
                        </a:rPr>
                        <a:t>Ted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91440" lvl="0" algn="l" fontAlgn="b"/>
                      <a:r>
                        <a:rPr lang="en-US" sz="1200" b="0" u="none" strike="noStrike" dirty="0" smtClean="0">
                          <a:solidFill>
                            <a:schemeClr val="tx1"/>
                          </a:solidFill>
                        </a:rPr>
                        <a:t>Jarvis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smtClean="0">
                          <a:solidFill>
                            <a:schemeClr val="tx1"/>
                          </a:solidFill>
                        </a:rPr>
                        <a:t>2.70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smtClean="0">
                          <a:solidFill>
                            <a:schemeClr val="tx1"/>
                          </a:solidFill>
                        </a:rPr>
                        <a:t>2.70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smtClean="0">
                          <a:solidFill>
                            <a:schemeClr val="tx1"/>
                          </a:solidFill>
                        </a:rPr>
                        <a:t>4.80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smtClean="0">
                          <a:solidFill>
                            <a:schemeClr val="tx1"/>
                          </a:solidFill>
                        </a:rPr>
                        <a:t>4.40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 smtClean="0">
                          <a:solidFill>
                            <a:schemeClr val="tx1"/>
                          </a:solidFill>
                        </a:rPr>
                        <a:t>1.623268308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12700" marR="12700" marT="12700" marB="0" anchor="ctr"/>
                </a:tc>
              </a:tr>
              <a:tr h="264401">
                <a:tc>
                  <a:txBody>
                    <a:bodyPr/>
                    <a:lstStyle/>
                    <a:p>
                      <a:pPr marL="91440" lvl="0" algn="l" fontAlgn="b"/>
                      <a:r>
                        <a:rPr lang="en-US" sz="1200" b="0" u="none" strike="noStrike" smtClean="0">
                          <a:solidFill>
                            <a:schemeClr val="tx1"/>
                          </a:solidFill>
                        </a:rPr>
                        <a:t>John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91440" lvl="0" algn="l" fontAlgn="b"/>
                      <a:r>
                        <a:rPr lang="en-US" sz="1200" b="0" u="none" strike="noStrike" dirty="0" smtClean="0">
                          <a:solidFill>
                            <a:schemeClr val="tx1"/>
                          </a:solidFill>
                        </a:rPr>
                        <a:t>Littler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smtClean="0">
                          <a:solidFill>
                            <a:schemeClr val="tx1"/>
                          </a:solidFill>
                        </a:rPr>
                        <a:t>3.40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smtClean="0">
                          <a:solidFill>
                            <a:schemeClr val="tx1"/>
                          </a:solidFill>
                        </a:rPr>
                        <a:t>2.90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smtClean="0">
                          <a:solidFill>
                            <a:schemeClr val="tx1"/>
                          </a:solidFill>
                        </a:rPr>
                        <a:t>4.90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smtClean="0">
                          <a:solidFill>
                            <a:schemeClr val="tx1"/>
                          </a:solidFill>
                        </a:rPr>
                        <a:t>4.90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 smtClean="0">
                          <a:solidFill>
                            <a:schemeClr val="tx1"/>
                          </a:solidFill>
                        </a:rPr>
                        <a:t>2.013082214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12700" marR="12700" marT="1270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Roundtable Forecasts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57200" y="1371600"/>
          <a:ext cx="8229599" cy="358139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175657"/>
                <a:gridCol w="1110343"/>
                <a:gridCol w="1143000"/>
                <a:gridCol w="1143000"/>
                <a:gridCol w="1306285"/>
                <a:gridCol w="1208315"/>
                <a:gridCol w="1142999"/>
              </a:tblGrid>
              <a:tr h="209146"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000" u="none" strike="noStrike" dirty="0"/>
                        <a:t>FIRST NAME</a:t>
                      </a:r>
                      <a:endParaRPr lang="en-US" sz="1000" b="1" i="0" u="none" strike="noStrike" dirty="0">
                        <a:latin typeface="Aria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000" u="none" strike="noStrike" dirty="0"/>
                        <a:t>LAST NAME</a:t>
                      </a:r>
                      <a:endParaRPr lang="en-US" sz="1000" b="1" i="0" u="none" strike="noStrike" dirty="0">
                        <a:latin typeface="Aria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/>
                        <a:t>GDP GROWTH</a:t>
                      </a:r>
                      <a:endParaRPr lang="en-US" sz="1000" b="1" i="0" u="none" strike="noStrike" dirty="0">
                        <a:latin typeface="Aria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/>
                        <a:t>INFLATION</a:t>
                      </a:r>
                      <a:endParaRPr lang="en-US" sz="1000" b="1" i="0" u="none" strike="noStrike" dirty="0">
                        <a:latin typeface="Aria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/>
                        <a:t>UNEMPLOYMENT</a:t>
                      </a:r>
                      <a:endParaRPr lang="en-US" sz="1000" b="1" i="0" u="none" strike="noStrike" dirty="0">
                        <a:latin typeface="Aria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/>
                        <a:t>10-YR T-BOND</a:t>
                      </a:r>
                      <a:endParaRPr lang="en-US" sz="1000" b="1" i="0" u="none" strike="noStrike" dirty="0">
                        <a:latin typeface="Aria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smtClean="0"/>
                        <a:t>RMSE</a:t>
                      </a:r>
                    </a:p>
                  </a:txBody>
                  <a:tcPr marL="12700" marR="12700" marT="12700" marB="0" anchor="ctr"/>
                </a:tc>
              </a:tr>
              <a:tr h="240875"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200" b="0" u="none" strike="noStrike" dirty="0">
                          <a:solidFill>
                            <a:schemeClr val="tx1"/>
                          </a:solidFill>
                        </a:rPr>
                        <a:t>Rick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200" b="0" u="none" strike="noStrike" dirty="0">
                          <a:solidFill>
                            <a:schemeClr val="tx1"/>
                          </a:solidFill>
                        </a:rPr>
                        <a:t>Lopez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solidFill>
                            <a:schemeClr val="tx1"/>
                          </a:solidFill>
                        </a:rPr>
                        <a:t>3.60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solidFill>
                            <a:schemeClr val="tx1"/>
                          </a:solidFill>
                        </a:rPr>
                        <a:t>3.10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solidFill>
                            <a:schemeClr val="tx1"/>
                          </a:solidFill>
                        </a:rPr>
                        <a:t>4.90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solidFill>
                            <a:schemeClr val="tx1"/>
                          </a:solidFill>
                        </a:rPr>
                        <a:t>4.00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solidFill>
                            <a:schemeClr val="tx1"/>
                          </a:solidFill>
                        </a:rPr>
                        <a:t>2.048169915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12700" marR="12700" marT="12700" marB="0" anchor="ctr"/>
                </a:tc>
              </a:tr>
              <a:tr h="240875"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200" b="0" u="none" strike="noStrike" dirty="0">
                          <a:solidFill>
                            <a:schemeClr val="tx1"/>
                          </a:solidFill>
                        </a:rPr>
                        <a:t>Mike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200" b="0" u="none" strike="noStrike" dirty="0">
                          <a:solidFill>
                            <a:schemeClr val="tx1"/>
                          </a:solidFill>
                        </a:rPr>
                        <a:t>Lunsford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solidFill>
                            <a:schemeClr val="tx1"/>
                          </a:solidFill>
                        </a:rPr>
                        <a:t>3.80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solidFill>
                            <a:schemeClr val="tx1"/>
                          </a:solidFill>
                        </a:rPr>
                        <a:t>2.10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solidFill>
                            <a:schemeClr val="tx1"/>
                          </a:solidFill>
                        </a:rPr>
                        <a:t>4.50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solidFill>
                            <a:schemeClr val="tx1"/>
                          </a:solidFill>
                        </a:rPr>
                        <a:t>4.60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solidFill>
                            <a:schemeClr val="tx1"/>
                          </a:solidFill>
                        </a:rPr>
                        <a:t>2.152905014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12700" marR="12700" marT="12700" marB="0" anchor="ctr"/>
                </a:tc>
              </a:tr>
              <a:tr h="240875">
                <a:tc>
                  <a:txBody>
                    <a:bodyPr/>
                    <a:lstStyle/>
                    <a:p>
                      <a:pPr marL="91440" algn="l" fontAlgn="t"/>
                      <a:r>
                        <a:rPr lang="en-US" sz="1200" b="0" u="none" strike="noStrike" dirty="0">
                          <a:solidFill>
                            <a:schemeClr val="tx1"/>
                          </a:solidFill>
                        </a:rPr>
                        <a:t>Terri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91440" algn="l" fontAlgn="t"/>
                      <a:r>
                        <a:rPr lang="en-US" sz="1200" b="0" u="none" strike="noStrike" dirty="0" err="1">
                          <a:solidFill>
                            <a:schemeClr val="tx1"/>
                          </a:solidFill>
                        </a:rPr>
                        <a:t>Matchett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u="none" strike="noStrike" dirty="0">
                          <a:solidFill>
                            <a:schemeClr val="tx1"/>
                          </a:solidFill>
                        </a:rPr>
                        <a:t>2.30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u="none" strike="noStrike">
                          <a:solidFill>
                            <a:schemeClr val="tx1"/>
                          </a:solidFill>
                        </a:rPr>
                        <a:t>2.20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u="none" strike="noStrike" dirty="0">
                          <a:solidFill>
                            <a:schemeClr val="tx1"/>
                          </a:solidFill>
                        </a:rPr>
                        <a:t>4.50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u="none" strike="noStrike" dirty="0">
                          <a:solidFill>
                            <a:schemeClr val="tx1"/>
                          </a:solidFill>
                        </a:rPr>
                        <a:t>4.25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solidFill>
                            <a:schemeClr val="tx1"/>
                          </a:solidFill>
                        </a:rPr>
                        <a:t>1.443303502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12700" marR="12700" marT="12700" marB="0" anchor="ctr"/>
                </a:tc>
              </a:tr>
              <a:tr h="240875">
                <a:tc>
                  <a:txBody>
                    <a:bodyPr/>
                    <a:lstStyle/>
                    <a:p>
                      <a:pPr marL="91440" algn="l" fontAlgn="t"/>
                      <a:r>
                        <a:rPr lang="en-US" sz="1200" b="0" u="none" strike="noStrike">
                          <a:solidFill>
                            <a:schemeClr val="tx1"/>
                          </a:solidFill>
                        </a:rPr>
                        <a:t>Tim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91440" algn="l" fontAlgn="t"/>
                      <a:r>
                        <a:rPr lang="en-US" sz="1200" b="0" u="none" strike="noStrike" dirty="0" err="1">
                          <a:solidFill>
                            <a:schemeClr val="tx1"/>
                          </a:solidFill>
                        </a:rPr>
                        <a:t>McArdle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u="none" strike="noStrike" dirty="0">
                          <a:solidFill>
                            <a:schemeClr val="tx1"/>
                          </a:solidFill>
                        </a:rPr>
                        <a:t>2.80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u="none" strike="noStrike">
                          <a:solidFill>
                            <a:schemeClr val="tx1"/>
                          </a:solidFill>
                        </a:rPr>
                        <a:t>1.90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u="none" strike="noStrike">
                          <a:solidFill>
                            <a:schemeClr val="tx1"/>
                          </a:solidFill>
                        </a:rPr>
                        <a:t>4.80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u="none" strike="noStrike" dirty="0">
                          <a:solidFill>
                            <a:schemeClr val="tx1"/>
                          </a:solidFill>
                        </a:rPr>
                        <a:t>4.50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solidFill>
                            <a:schemeClr val="tx1"/>
                          </a:solidFill>
                        </a:rPr>
                        <a:t>1.630950643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12700" marR="12700" marT="12700" marB="0" anchor="ctr"/>
                </a:tc>
              </a:tr>
              <a:tr h="240875"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200" b="0" u="none" strike="noStrike">
                          <a:solidFill>
                            <a:schemeClr val="tx1"/>
                          </a:solidFill>
                        </a:rPr>
                        <a:t>Bill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200" b="0" u="none" strike="noStrike" dirty="0">
                          <a:solidFill>
                            <a:schemeClr val="tx1"/>
                          </a:solidFill>
                        </a:rPr>
                        <a:t>McCune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solidFill>
                            <a:schemeClr val="tx1"/>
                          </a:solidFill>
                        </a:rPr>
                        <a:t>3.50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solidFill>
                            <a:schemeClr val="tx1"/>
                          </a:solidFill>
                        </a:rPr>
                        <a:t>2.50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solidFill>
                            <a:schemeClr val="tx1"/>
                          </a:solidFill>
                        </a:rPr>
                        <a:t>5.00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solidFill>
                            <a:schemeClr val="tx1"/>
                          </a:solidFill>
                        </a:rPr>
                        <a:t>5.00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solidFill>
                            <a:schemeClr val="tx1"/>
                          </a:solidFill>
                        </a:rPr>
                        <a:t>2.023610634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12700" marR="12700" marT="12700" marB="0" anchor="ctr"/>
                </a:tc>
              </a:tr>
              <a:tr h="240875"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200" b="0" u="none" strike="noStrike">
                          <a:solidFill>
                            <a:schemeClr val="tx1"/>
                          </a:solidFill>
                        </a:rPr>
                        <a:t>Thomas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200" b="0" u="none" strike="noStrike" dirty="0">
                          <a:solidFill>
                            <a:schemeClr val="tx1"/>
                          </a:solidFill>
                        </a:rPr>
                        <a:t>Miller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solidFill>
                            <a:schemeClr val="tx1"/>
                          </a:solidFill>
                        </a:rPr>
                        <a:t>3.70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solidFill>
                            <a:schemeClr val="tx1"/>
                          </a:solidFill>
                        </a:rPr>
                        <a:t>2.10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solidFill>
                            <a:schemeClr val="tx1"/>
                          </a:solidFill>
                        </a:rPr>
                        <a:t>4.60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solidFill>
                            <a:schemeClr val="tx1"/>
                          </a:solidFill>
                        </a:rPr>
                        <a:t>4.70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solidFill>
                            <a:schemeClr val="tx1"/>
                          </a:solidFill>
                        </a:rPr>
                        <a:t>2.102974084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12700" marR="12700" marT="12700" marB="0" anchor="ctr"/>
                </a:tc>
              </a:tr>
              <a:tr h="240875"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200" b="0" u="none" strike="noStrike">
                          <a:solidFill>
                            <a:schemeClr val="tx1"/>
                          </a:solidFill>
                        </a:rPr>
                        <a:t>Ray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200" b="0" u="none" strike="noStrike" dirty="0">
                          <a:solidFill>
                            <a:schemeClr val="tx1"/>
                          </a:solidFill>
                        </a:rPr>
                        <a:t>Montagno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solidFill>
                            <a:schemeClr val="tx1"/>
                          </a:solidFill>
                        </a:rPr>
                        <a:t>3.00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solidFill>
                            <a:schemeClr val="tx1"/>
                          </a:solidFill>
                        </a:rPr>
                        <a:t>2.80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solidFill>
                            <a:schemeClr val="tx1"/>
                          </a:solidFill>
                        </a:rPr>
                        <a:t>4.70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solidFill>
                            <a:schemeClr val="tx1"/>
                          </a:solidFill>
                        </a:rPr>
                        <a:t>4.40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solidFill>
                            <a:schemeClr val="tx1"/>
                          </a:solidFill>
                        </a:rPr>
                        <a:t>1.785357107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12700" marR="12700" marT="12700" marB="0" anchor="ctr"/>
                </a:tc>
              </a:tr>
              <a:tr h="240875"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200" b="0" u="none" strike="noStrike">
                          <a:solidFill>
                            <a:schemeClr val="tx1"/>
                          </a:solidFill>
                        </a:rPr>
                        <a:t>Monte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200" b="0" u="none" strike="noStrike" dirty="0" err="1">
                          <a:solidFill>
                            <a:schemeClr val="tx1"/>
                          </a:solidFill>
                        </a:rPr>
                        <a:t>Needler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solidFill>
                            <a:schemeClr val="tx1"/>
                          </a:solidFill>
                        </a:rPr>
                        <a:t>2.90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solidFill>
                            <a:schemeClr val="tx1"/>
                          </a:solidFill>
                        </a:rPr>
                        <a:t>2.20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solidFill>
                            <a:schemeClr val="tx1"/>
                          </a:solidFill>
                        </a:rPr>
                        <a:t>4.90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solidFill>
                            <a:schemeClr val="tx1"/>
                          </a:solidFill>
                        </a:rPr>
                        <a:t>4.90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solidFill>
                            <a:schemeClr val="tx1"/>
                          </a:solidFill>
                        </a:rPr>
                        <a:t>1.728438602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12700" marR="12700" marT="12700" marB="0" anchor="ctr"/>
                </a:tc>
              </a:tr>
              <a:tr h="240875">
                <a:tc>
                  <a:txBody>
                    <a:bodyPr/>
                    <a:lstStyle/>
                    <a:p>
                      <a:pPr marL="91440" algn="l" fontAlgn="t"/>
                      <a:r>
                        <a:rPr lang="en-US" sz="1200" b="0" u="none" strike="noStrike" dirty="0">
                          <a:solidFill>
                            <a:schemeClr val="tx1"/>
                          </a:solidFill>
                        </a:rPr>
                        <a:t>Elizabeth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91440" algn="l" fontAlgn="t"/>
                      <a:r>
                        <a:rPr lang="en-US" sz="1200" b="0" u="none" strike="noStrike" dirty="0" err="1">
                          <a:solidFill>
                            <a:schemeClr val="tx1"/>
                          </a:solidFill>
                        </a:rPr>
                        <a:t>Rowray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u="none" strike="noStrike" dirty="0">
                          <a:solidFill>
                            <a:schemeClr val="tx1"/>
                          </a:solidFill>
                        </a:rPr>
                        <a:t>3.30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u="none" strike="noStrike" dirty="0">
                          <a:solidFill>
                            <a:schemeClr val="tx1"/>
                          </a:solidFill>
                        </a:rPr>
                        <a:t>2.60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u="none" strike="noStrike" dirty="0">
                          <a:solidFill>
                            <a:schemeClr val="tx1"/>
                          </a:solidFill>
                        </a:rPr>
                        <a:t>4.80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u="none" strike="noStrike">
                          <a:solidFill>
                            <a:schemeClr val="tx1"/>
                          </a:solidFill>
                        </a:rPr>
                        <a:t>4.90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solidFill>
                            <a:schemeClr val="tx1"/>
                          </a:solidFill>
                        </a:rPr>
                        <a:t>1.948075974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12700" marR="12700" marT="12700" marB="0" anchor="ctr"/>
                </a:tc>
              </a:tr>
              <a:tr h="240875"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200" b="0" u="none" strike="noStrike">
                          <a:solidFill>
                            <a:schemeClr val="tx1"/>
                          </a:solidFill>
                        </a:rPr>
                        <a:t>Rob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200" b="0" u="none" strike="noStrike" dirty="0">
                          <a:solidFill>
                            <a:schemeClr val="tx1"/>
                          </a:solidFill>
                        </a:rPr>
                        <a:t>Santoni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solidFill>
                            <a:schemeClr val="tx1"/>
                          </a:solidFill>
                        </a:rPr>
                        <a:t>3.80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solidFill>
                            <a:schemeClr val="tx1"/>
                          </a:solidFill>
                        </a:rPr>
                        <a:t>2.80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solidFill>
                            <a:schemeClr val="tx1"/>
                          </a:solidFill>
                        </a:rPr>
                        <a:t>4.50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solidFill>
                            <a:schemeClr val="tx1"/>
                          </a:solidFill>
                        </a:rPr>
                        <a:t>4.40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solidFill>
                            <a:schemeClr val="tx1"/>
                          </a:solidFill>
                        </a:rPr>
                        <a:t>2.178875857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12700" marR="12700" marT="12700" marB="0" anchor="ctr"/>
                </a:tc>
              </a:tr>
              <a:tr h="240875">
                <a:tc>
                  <a:txBody>
                    <a:bodyPr/>
                    <a:lstStyle/>
                    <a:p>
                      <a:pPr marL="91440" algn="l" fontAlgn="t"/>
                      <a:r>
                        <a:rPr lang="en-US" sz="1200" b="0" u="none" strike="noStrike" dirty="0">
                          <a:solidFill>
                            <a:schemeClr val="tx1"/>
                          </a:solidFill>
                        </a:rPr>
                        <a:t>Steve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91440" algn="l" fontAlgn="t"/>
                      <a:r>
                        <a:rPr lang="en-US" sz="1200" b="0" u="none" strike="noStrike" dirty="0">
                          <a:solidFill>
                            <a:schemeClr val="tx1"/>
                          </a:solidFill>
                        </a:rPr>
                        <a:t>Smith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u="none" strike="noStrike">
                          <a:solidFill>
                            <a:schemeClr val="tx1"/>
                          </a:solidFill>
                        </a:rPr>
                        <a:t>2.20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u="none" strike="noStrike" dirty="0">
                          <a:solidFill>
                            <a:schemeClr val="tx1"/>
                          </a:solidFill>
                        </a:rPr>
                        <a:t>3.20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u="none" strike="noStrike" dirty="0">
                          <a:solidFill>
                            <a:schemeClr val="tx1"/>
                          </a:solidFill>
                        </a:rPr>
                        <a:t>4.80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u="none" strike="noStrike" dirty="0">
                          <a:solidFill>
                            <a:schemeClr val="tx1"/>
                          </a:solidFill>
                        </a:rPr>
                        <a:t>5.10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solidFill>
                            <a:schemeClr val="tx1"/>
                          </a:solidFill>
                        </a:rPr>
                        <a:t>1.61322658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12700" marR="12700" marT="12700" marB="0" anchor="ctr"/>
                </a:tc>
              </a:tr>
              <a:tr h="240875"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200" b="0" u="none" strike="noStrike">
                          <a:solidFill>
                            <a:schemeClr val="tx1"/>
                          </a:solidFill>
                        </a:rPr>
                        <a:t>Nalitra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200" b="0" u="none" strike="noStrike" dirty="0">
                          <a:solidFill>
                            <a:schemeClr val="tx1"/>
                          </a:solidFill>
                        </a:rPr>
                        <a:t>Thaiprasert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solidFill>
                            <a:schemeClr val="tx1"/>
                          </a:solidFill>
                        </a:rPr>
                        <a:t>3.00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solidFill>
                            <a:schemeClr val="tx1"/>
                          </a:solidFill>
                        </a:rPr>
                        <a:t>3.00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solidFill>
                            <a:schemeClr val="tx1"/>
                          </a:solidFill>
                        </a:rPr>
                        <a:t>5.00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solidFill>
                            <a:schemeClr val="tx1"/>
                          </a:solidFill>
                        </a:rPr>
                        <a:t>4.80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solidFill>
                            <a:schemeClr val="tx1"/>
                          </a:solidFill>
                        </a:rPr>
                        <a:t>1.823458253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12700" marR="12700" marT="12700" marB="0" anchor="ctr"/>
                </a:tc>
              </a:tr>
              <a:tr h="240875"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200" b="0" u="none" strike="noStrike">
                          <a:solidFill>
                            <a:schemeClr val="tx1"/>
                          </a:solidFill>
                        </a:rPr>
                        <a:t>Jerry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200" b="0" u="none" strike="noStrike" dirty="0">
                          <a:solidFill>
                            <a:schemeClr val="tx1"/>
                          </a:solidFill>
                        </a:rPr>
                        <a:t>Walker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solidFill>
                            <a:schemeClr val="tx1"/>
                          </a:solidFill>
                        </a:rPr>
                        <a:t>3.40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solidFill>
                            <a:schemeClr val="tx1"/>
                          </a:solidFill>
                        </a:rPr>
                        <a:t>2.70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solidFill>
                            <a:schemeClr val="tx1"/>
                          </a:solidFill>
                        </a:rPr>
                        <a:t>4.60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solidFill>
                            <a:schemeClr val="tx1"/>
                          </a:solidFill>
                        </a:rPr>
                        <a:t>4.80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solidFill>
                            <a:schemeClr val="tx1"/>
                          </a:solidFill>
                        </a:rPr>
                        <a:t>2.015564437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12700" marR="12700" marT="12700" marB="0" anchor="ctr"/>
                </a:tc>
              </a:tr>
              <a:tr h="240875"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200" b="0" u="none" strike="noStrike">
                          <a:solidFill>
                            <a:schemeClr val="tx1"/>
                          </a:solidFill>
                        </a:rPr>
                        <a:t>Lavone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200" b="0" u="none" strike="noStrike" dirty="0">
                          <a:solidFill>
                            <a:schemeClr val="tx1"/>
                          </a:solidFill>
                        </a:rPr>
                        <a:t>Whitmer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solidFill>
                            <a:schemeClr val="tx1"/>
                          </a:solidFill>
                        </a:rPr>
                        <a:t>3.60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solidFill>
                            <a:schemeClr val="tx1"/>
                          </a:solidFill>
                        </a:rPr>
                        <a:t>3.60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solidFill>
                            <a:schemeClr val="tx1"/>
                          </a:solidFill>
                        </a:rPr>
                        <a:t>4.60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solidFill>
                            <a:schemeClr val="tx1"/>
                          </a:solidFill>
                        </a:rPr>
                        <a:t>5.10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solidFill>
                            <a:schemeClr val="tx1"/>
                          </a:solidFill>
                        </a:rPr>
                        <a:t>2.276510488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12700" marR="12700" marT="12700" marB="0" anchor="ctr"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57200" y="4952999"/>
          <a:ext cx="8229600" cy="1219201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286000"/>
                <a:gridCol w="1143000"/>
                <a:gridCol w="1143000"/>
                <a:gridCol w="1295400"/>
                <a:gridCol w="1219200"/>
                <a:gridCol w="1143000"/>
              </a:tblGrid>
              <a:tr h="21744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smtClean="0"/>
                        <a:t>FORECASTING MODELS</a:t>
                      </a:r>
                      <a:endParaRPr lang="en-US" sz="1000" b="1" i="0" u="none" strike="noStrike" dirty="0">
                        <a:latin typeface="Aria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/>
                        <a:t>GDP GROWTH</a:t>
                      </a:r>
                      <a:endParaRPr lang="en-US" sz="1000" b="1" i="0" u="none" strike="noStrike" dirty="0">
                        <a:latin typeface="Aria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/>
                        <a:t>INFLATION</a:t>
                      </a:r>
                      <a:endParaRPr lang="en-US" sz="1000" b="1" i="0" u="none" strike="noStrike" dirty="0">
                        <a:latin typeface="Aria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/>
                        <a:t>UNEMPLOYMENT</a:t>
                      </a:r>
                      <a:endParaRPr lang="en-US" sz="1000" b="1" i="0" u="none" strike="noStrike" dirty="0">
                        <a:latin typeface="Aria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/>
                        <a:t>10-YR T-BOND</a:t>
                      </a:r>
                      <a:endParaRPr lang="en-US" sz="1000" b="1" i="0" u="none" strike="noStrike" dirty="0">
                        <a:latin typeface="Aria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smtClean="0"/>
                        <a:t>RMSE</a:t>
                      </a:r>
                    </a:p>
                  </a:txBody>
                  <a:tcPr marL="12700" marR="12700" marT="12700" marB="0" anchor="ctr"/>
                </a:tc>
              </a:tr>
              <a:tr h="2504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err="1" smtClean="0"/>
                        <a:t>Consenus</a:t>
                      </a:r>
                      <a:endParaRPr lang="en-US" sz="1200" b="0" i="0" u="none" strike="noStrike" dirty="0">
                        <a:latin typeface="Aria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/>
                        <a:t>3.05</a:t>
                      </a:r>
                      <a:endParaRPr lang="en-US" sz="1200" b="0" i="0" u="none" strike="noStrike" dirty="0">
                        <a:latin typeface="Aria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/>
                        <a:t>3.10</a:t>
                      </a:r>
                      <a:endParaRPr lang="en-US" sz="1200" b="0" i="0" u="none" strike="noStrike" dirty="0">
                        <a:latin typeface="Aria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/>
                        <a:t>4.87</a:t>
                      </a:r>
                      <a:endParaRPr lang="en-US" sz="1200" b="0" i="0" u="none" strike="noStrike" dirty="0">
                        <a:latin typeface="Aria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/>
                        <a:t>4.74</a:t>
                      </a:r>
                      <a:endParaRPr lang="en-US" sz="1200" b="0" i="0" u="none" strike="noStrike" dirty="0">
                        <a:latin typeface="Aria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/>
                        <a:t>1.81</a:t>
                      </a:r>
                      <a:endParaRPr lang="en-US" sz="1200" b="0" i="0" u="none" strike="noStrike" dirty="0">
                        <a:latin typeface="Arial"/>
                      </a:endParaRPr>
                    </a:p>
                  </a:txBody>
                  <a:tcPr marL="12700" marR="12700" marT="12700" marB="0" anchor="ctr"/>
                </a:tc>
              </a:tr>
              <a:tr h="2504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/>
                        <a:t>Model</a:t>
                      </a:r>
                      <a:endParaRPr lang="en-US" sz="1200" b="0" i="0" u="none" strike="noStrike" dirty="0">
                        <a:latin typeface="Aria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latin typeface="+mn-lt"/>
                        </a:rPr>
                        <a:t>4.1</a:t>
                      </a:r>
                      <a:endParaRPr lang="en-US" sz="1200" b="0" i="0" u="none" strike="noStrike" dirty="0">
                        <a:latin typeface="Aria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/>
                        <a:t>2</a:t>
                      </a:r>
                      <a:endParaRPr lang="en-US" sz="1200" b="0" i="0" u="none" strike="noStrike" dirty="0">
                        <a:latin typeface="Aria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/>
                        <a:t>5.2</a:t>
                      </a:r>
                      <a:endParaRPr lang="en-US" sz="1200" b="0" i="0" u="none" strike="noStrike" dirty="0">
                        <a:latin typeface="Aria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/>
                        <a:t>4.8</a:t>
                      </a:r>
                      <a:endParaRPr lang="en-US" sz="1200" b="0" i="0" u="none" strike="noStrike" dirty="0">
                        <a:latin typeface="Aria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/>
                        <a:t>2.24</a:t>
                      </a:r>
                      <a:endParaRPr lang="en-US" sz="1200" b="0" i="0" u="none" strike="noStrike" dirty="0">
                        <a:latin typeface="Arial"/>
                      </a:endParaRPr>
                    </a:p>
                  </a:txBody>
                  <a:tcPr marL="12700" marR="12700" marT="12700" marB="0" anchor="ctr"/>
                </a:tc>
              </a:tr>
              <a:tr h="250438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 dirty="0" smtClean="0"/>
                        <a:t>Blue Chip</a:t>
                      </a:r>
                      <a:endParaRPr lang="en-US" sz="1200" b="0" i="0" u="none" strike="noStrike" dirty="0">
                        <a:solidFill>
                          <a:srgbClr val="DD0806"/>
                        </a:solidFill>
                        <a:latin typeface="Aria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 dirty="0" smtClean="0"/>
                        <a:t>2.4</a:t>
                      </a:r>
                      <a:endParaRPr lang="en-US" sz="1200" b="0" i="0" u="none" strike="noStrike" dirty="0">
                        <a:solidFill>
                          <a:srgbClr val="DD0806"/>
                        </a:solidFill>
                        <a:latin typeface="Aria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 dirty="0" smtClean="0"/>
                        <a:t>2.2</a:t>
                      </a:r>
                      <a:endParaRPr lang="en-US" sz="1200" b="0" i="0" u="none" strike="noStrike" dirty="0">
                        <a:solidFill>
                          <a:srgbClr val="DD0806"/>
                        </a:solidFill>
                        <a:latin typeface="Aria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 smtClean="0">
                          <a:solidFill>
                            <a:schemeClr val="dk1"/>
                          </a:solidFill>
                          <a:latin typeface="+mn-lt"/>
                        </a:rPr>
                        <a:t>5</a:t>
                      </a:r>
                      <a:endParaRPr lang="en-US" sz="1200" b="0" i="0" u="none" strike="noStrike" dirty="0">
                        <a:solidFill>
                          <a:srgbClr val="DD0806"/>
                        </a:solidFill>
                        <a:latin typeface="Aria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 dirty="0" smtClean="0"/>
                        <a:t>1.7</a:t>
                      </a:r>
                      <a:endParaRPr lang="en-US" sz="1200" b="0" i="0" u="none" strike="noStrike" dirty="0">
                        <a:solidFill>
                          <a:srgbClr val="DD0806"/>
                        </a:solidFill>
                        <a:latin typeface="Aria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/>
                        <a:t>1.69</a:t>
                      </a:r>
                      <a:endParaRPr lang="en-US" sz="1200" b="0" i="0" u="none" strike="noStrike" dirty="0">
                        <a:latin typeface="Arial"/>
                      </a:endParaRPr>
                    </a:p>
                  </a:txBody>
                  <a:tcPr marL="12700" marR="12700" marT="12700" marB="0" anchor="ctr"/>
                </a:tc>
              </a:tr>
              <a:tr h="250438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 smtClean="0">
                          <a:solidFill>
                            <a:schemeClr val="dk1"/>
                          </a:solidFill>
                          <a:latin typeface="+mn-lt"/>
                        </a:rPr>
                        <a:t>Actual</a:t>
                      </a:r>
                      <a:endParaRPr lang="en-US" sz="1200" b="0" i="0" u="none" strike="noStrike" dirty="0">
                        <a:solidFill>
                          <a:srgbClr val="DD0806"/>
                        </a:solidFill>
                        <a:latin typeface="Aria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 smtClean="0">
                          <a:solidFill>
                            <a:schemeClr val="dk1"/>
                          </a:solidFill>
                          <a:latin typeface="+mn-lt"/>
                        </a:rPr>
                        <a:t>-0.2</a:t>
                      </a:r>
                      <a:endParaRPr lang="en-US" sz="1200" b="0" i="0" u="none" strike="noStrike" dirty="0">
                        <a:solidFill>
                          <a:srgbClr val="DD0806"/>
                        </a:solidFill>
                        <a:latin typeface="Aria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 dirty="0" smtClean="0"/>
                        <a:t>1.9</a:t>
                      </a:r>
                      <a:endParaRPr lang="en-US" sz="1200" b="0" i="0" u="none" strike="noStrike" dirty="0">
                        <a:solidFill>
                          <a:srgbClr val="DD0806"/>
                        </a:solidFill>
                        <a:latin typeface="Aria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 dirty="0" smtClean="0"/>
                        <a:t>5.8</a:t>
                      </a:r>
                      <a:endParaRPr lang="en-US" sz="1200" b="0" i="0" u="none" strike="noStrike" dirty="0">
                        <a:solidFill>
                          <a:srgbClr val="DD0806"/>
                        </a:solidFill>
                        <a:latin typeface="Aria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 dirty="0" smtClean="0"/>
                        <a:t>3.7</a:t>
                      </a:r>
                      <a:endParaRPr lang="en-US" sz="1200" b="0" i="0" u="none" strike="noStrike" dirty="0">
                        <a:solidFill>
                          <a:srgbClr val="DD0806"/>
                        </a:solidFill>
                        <a:latin typeface="Aria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latin typeface="Arial"/>
                      </a:endParaRPr>
                    </a:p>
                  </a:txBody>
                  <a:tcPr marL="12700" marR="12700" marT="12700" marB="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Golden Dart Award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1078183_1364739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2133600"/>
            <a:ext cx="2970969" cy="281781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304800" y="2971800"/>
            <a:ext cx="4419600" cy="88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+mj-lt"/>
                <a:ea typeface="ＭＳ Ｐゴシック" pitchFamily="-112" charset="-128"/>
                <a:cs typeface="+mj-cs"/>
              </a:rPr>
              <a:t>Terri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+mj-lt"/>
                <a:ea typeface="ＭＳ Ｐゴシック" pitchFamily="-112" charset="-128"/>
                <a:cs typeface="+mj-cs"/>
              </a:rPr>
              <a:t>Matchett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+mj-lt"/>
              <a:ea typeface="ＭＳ Ｐゴシック" pitchFamily="-112" charset="-128"/>
              <a:cs typeface="+mj-c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BR_temp">
  <a:themeElements>
    <a:clrScheme name="BBR">
      <a:dk1>
        <a:sysClr val="windowText" lastClr="000000"/>
      </a:dk1>
      <a:lt1>
        <a:sysClr val="window" lastClr="FFFFFF"/>
      </a:lt1>
      <a:dk2>
        <a:srgbClr val="333C45"/>
      </a:dk2>
      <a:lt2>
        <a:srgbClr val="EEECE1"/>
      </a:lt2>
      <a:accent1>
        <a:srgbClr val="CC0000"/>
      </a:accent1>
      <a:accent2>
        <a:srgbClr val="FFFFE6"/>
      </a:accent2>
      <a:accent3>
        <a:srgbClr val="4E5E6D"/>
      </a:accent3>
      <a:accent4>
        <a:srgbClr val="E9ECF1"/>
      </a:accent4>
      <a:accent5>
        <a:srgbClr val="DDD9C3"/>
      </a:accent5>
      <a:accent6>
        <a:srgbClr val="EEECE1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BBR_temp</Template>
  <TotalTime>3180</TotalTime>
  <Words>528</Words>
  <Application>Microsoft PowerPoint</Application>
  <PresentationFormat>On-screen Show (4:3)</PresentationFormat>
  <Paragraphs>413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BBR_temp</vt:lpstr>
      <vt:lpstr>Slide 1</vt:lpstr>
      <vt:lpstr>U.S. Economic Update</vt:lpstr>
      <vt:lpstr>Three Recessions</vt:lpstr>
      <vt:lpstr>U.S. Economy in 2009</vt:lpstr>
      <vt:lpstr>The Score Card (RMSE)*</vt:lpstr>
      <vt:lpstr>Roundtable Forecasts</vt:lpstr>
      <vt:lpstr>Roundtable Forecasts</vt:lpstr>
      <vt:lpstr>Golden Dart Award</vt:lpstr>
      <vt:lpstr>Slide 9</vt:lpstr>
    </vt:vector>
  </TitlesOfParts>
  <Company>Ball State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Goodpaster, Lisa L.</dc:creator>
  <cp:lastModifiedBy>Goodpaster, Lisa L.</cp:lastModifiedBy>
  <cp:revision>127</cp:revision>
  <dcterms:created xsi:type="dcterms:W3CDTF">2009-03-09T20:17:51Z</dcterms:created>
  <dcterms:modified xsi:type="dcterms:W3CDTF">2009-05-12T21:49:16Z</dcterms:modified>
</cp:coreProperties>
</file>