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22" r:id="rId1"/>
  </p:sldMasterIdLst>
  <p:notesMasterIdLst>
    <p:notesMasterId r:id="rId11"/>
  </p:notesMasterIdLst>
  <p:sldIdLst>
    <p:sldId id="256" r:id="rId2"/>
    <p:sldId id="257" r:id="rId3"/>
    <p:sldId id="265" r:id="rId4"/>
    <p:sldId id="259" r:id="rId5"/>
    <p:sldId id="260" r:id="rId6"/>
    <p:sldId id="261" r:id="rId7"/>
    <p:sldId id="262" r:id="rId8"/>
    <p:sldId id="264" r:id="rId9"/>
    <p:sldId id="263" r:id="rId10"/>
  </p:sldIdLst>
  <p:sldSz cx="9144000" cy="6858000" type="screen4x3"/>
  <p:notesSz cx="6858000" cy="9144000"/>
  <p:embeddedFontLst>
    <p:embeddedFont>
      <p:font typeface="ＭＳ Ｐゴシック" pitchFamily="34" charset="-128"/>
      <p:regular r:id="rId12"/>
    </p:embeddedFont>
  </p:embeddedFontLst>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5pPr>
    <a:lvl6pPr marL="2286000" algn="l" defTabSz="914400" rtl="0" eaLnBrk="1" latinLnBrk="0" hangingPunct="1">
      <a:defRPr sz="2400" kern="1200">
        <a:solidFill>
          <a:schemeClr val="tx1"/>
        </a:solidFill>
        <a:latin typeface="Arial" charset="0"/>
        <a:ea typeface="ＭＳ Ｐゴシック" pitchFamily="-111" charset="-128"/>
        <a:cs typeface="+mn-cs"/>
      </a:defRPr>
    </a:lvl6pPr>
    <a:lvl7pPr marL="2743200" algn="l" defTabSz="914400" rtl="0" eaLnBrk="1" latinLnBrk="0" hangingPunct="1">
      <a:defRPr sz="2400" kern="1200">
        <a:solidFill>
          <a:schemeClr val="tx1"/>
        </a:solidFill>
        <a:latin typeface="Arial" charset="0"/>
        <a:ea typeface="ＭＳ Ｐゴシック" pitchFamily="-111" charset="-128"/>
        <a:cs typeface="+mn-cs"/>
      </a:defRPr>
    </a:lvl7pPr>
    <a:lvl8pPr marL="3200400" algn="l" defTabSz="914400" rtl="0" eaLnBrk="1" latinLnBrk="0" hangingPunct="1">
      <a:defRPr sz="2400" kern="1200">
        <a:solidFill>
          <a:schemeClr val="tx1"/>
        </a:solidFill>
        <a:latin typeface="Arial" charset="0"/>
        <a:ea typeface="ＭＳ Ｐゴシック" pitchFamily="-111" charset="-128"/>
        <a:cs typeface="+mn-cs"/>
      </a:defRPr>
    </a:lvl8pPr>
    <a:lvl9pPr marL="3657600" algn="l" defTabSz="914400" rtl="0" eaLnBrk="1" latinLnBrk="0" hangingPunct="1">
      <a:defRPr sz="2400" kern="1200">
        <a:solidFill>
          <a:schemeClr val="tx1"/>
        </a:solidFill>
        <a:latin typeface="Arial" charset="0"/>
        <a:ea typeface="ＭＳ Ｐゴシック" pitchFamily="-11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FF"/>
    <a:srgbClr val="B1110F"/>
    <a:srgbClr val="777777"/>
    <a:srgbClr val="E9ECF1"/>
    <a:srgbClr val="CFCFCF"/>
    <a:srgbClr val="C8B798"/>
    <a:srgbClr val="E7E7E7"/>
    <a:srgbClr val="E5E5E5"/>
  </p:clrMru>
</p:presentationPr>
</file>

<file path=ppt/tableStyles.xml><?xml version="1.0" encoding="utf-8"?>
<a:tblStyleLst xmlns:a="http://schemas.openxmlformats.org/drawingml/2006/main" def="{5C22544A-7EE6-4342-B048-85BDC9FD1C3A}">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28"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EF65B54A-BAC7-480E-959B-0354A0EE684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CCA9509F-C4F5-42C8-854D-86092B65A82A}" type="slidenum">
              <a:rPr lang="en-US"/>
              <a:pPr/>
              <a:t>1</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latin typeface="Arial" charset="0"/>
              <a:ea typeface="ＭＳ Ｐゴシック" pitchFamily="-11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1" descr="titlepagebg.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Rectangle 4"/>
          <p:cNvSpPr>
            <a:spLocks noChangeArrowheads="1"/>
          </p:cNvSpPr>
          <p:nvPr userDrawn="1"/>
        </p:nvSpPr>
        <p:spPr bwMode="auto">
          <a:xfrm>
            <a:off x="0" y="0"/>
            <a:ext cx="9144000" cy="533400"/>
          </a:xfrm>
          <a:prstGeom prst="rect">
            <a:avLst/>
          </a:prstGeom>
          <a:solidFill>
            <a:schemeClr val="bg1"/>
          </a:solidFill>
          <a:ln w="9525">
            <a:noFill/>
            <a:miter lim="800000"/>
            <a:headEnd/>
            <a:tailEnd/>
          </a:ln>
        </p:spPr>
        <p:txBody>
          <a:bodyPr wrap="none" anchor="ctr"/>
          <a:lstStyle/>
          <a:p>
            <a:endParaRPr lang="en-US"/>
          </a:p>
        </p:txBody>
      </p:sp>
      <p:sp>
        <p:nvSpPr>
          <p:cNvPr id="2" name="Title 1"/>
          <p:cNvSpPr>
            <a:spLocks noGrp="1"/>
          </p:cNvSpPr>
          <p:nvPr>
            <p:ph type="ctrTitle"/>
          </p:nvPr>
        </p:nvSpPr>
        <p:spPr>
          <a:xfrm>
            <a:off x="457200" y="2362200"/>
            <a:ext cx="5791200" cy="1752600"/>
          </a:xfrm>
        </p:spPr>
        <p:txBody>
          <a:bodyPr/>
          <a:lstStyle>
            <a:lvl1pPr algn="l">
              <a:defRPr b="1"/>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4267200"/>
            <a:ext cx="5791200" cy="457200"/>
          </a:xfrm>
        </p:spPr>
        <p:txBody>
          <a:bodyPr>
            <a:normAutofit/>
          </a:bodyPr>
          <a:lstStyle>
            <a:lvl1pPr marL="0" indent="0" algn="l">
              <a:buNone/>
              <a:defRPr sz="1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8" name="Date Placeholder 3"/>
          <p:cNvSpPr>
            <a:spLocks noGrp="1"/>
          </p:cNvSpPr>
          <p:nvPr>
            <p:ph type="dt" sz="half" idx="10"/>
          </p:nvPr>
        </p:nvSpPr>
        <p:spPr/>
        <p:txBody>
          <a:bodyPr/>
          <a:lstStyle>
            <a:lvl1pPr>
              <a:defRPr/>
            </a:lvl1pPr>
          </a:lstStyle>
          <a:p>
            <a:endParaRPr lang="en-US"/>
          </a:p>
        </p:txBody>
      </p:sp>
      <p:sp>
        <p:nvSpPr>
          <p:cNvPr id="11" name="Rectangle 10"/>
          <p:cNvSpPr/>
          <p:nvPr userDrawn="1"/>
        </p:nvSpPr>
        <p:spPr>
          <a:xfrm>
            <a:off x="3276600" y="6400800"/>
            <a:ext cx="2590800" cy="457200"/>
          </a:xfrm>
          <a:prstGeom prst="rect">
            <a:avLst/>
          </a:prstGeom>
          <a:solidFill>
            <a:srgbClr val="E9ECF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 Box 6"/>
          <p:cNvSpPr txBox="1">
            <a:spLocks noChangeArrowheads="1"/>
          </p:cNvSpPr>
          <p:nvPr userDrawn="1"/>
        </p:nvSpPr>
        <p:spPr bwMode="auto">
          <a:xfrm>
            <a:off x="533400" y="6367046"/>
            <a:ext cx="8229600" cy="338554"/>
          </a:xfrm>
          <a:prstGeom prst="rect">
            <a:avLst/>
          </a:prstGeom>
          <a:noFill/>
          <a:ln w="9525">
            <a:noFill/>
            <a:miter lim="800000"/>
            <a:headEnd/>
            <a:tailEnd/>
          </a:ln>
        </p:spPr>
        <p:txBody>
          <a:bodyPr wrap="square">
            <a:spAutoFit/>
          </a:bodyPr>
          <a:lstStyle/>
          <a:p>
            <a:pPr algn="ctr">
              <a:spcBef>
                <a:spcPct val="50000"/>
              </a:spcBef>
            </a:pPr>
            <a:r>
              <a:rPr lang="en-US" sz="1600" b="1" dirty="0">
                <a:solidFill>
                  <a:srgbClr val="777777"/>
                </a:solidFill>
              </a:rPr>
              <a:t>MILLER COLLEGE OF BUSINESS     BALL STATE UNIVERSITY</a:t>
            </a:r>
            <a:endParaRPr lang="en-US" sz="1600" b="1" dirty="0"/>
          </a:p>
        </p:txBody>
      </p:sp>
      <p:sp>
        <p:nvSpPr>
          <p:cNvPr id="12" name="Text Box 5"/>
          <p:cNvSpPr txBox="1">
            <a:spLocks noChangeArrowheads="1"/>
          </p:cNvSpPr>
          <p:nvPr userDrawn="1"/>
        </p:nvSpPr>
        <p:spPr bwMode="auto">
          <a:xfrm>
            <a:off x="76200" y="85725"/>
            <a:ext cx="8991600" cy="400110"/>
          </a:xfrm>
          <a:prstGeom prst="rect">
            <a:avLst/>
          </a:prstGeom>
          <a:noFill/>
          <a:ln w="9525">
            <a:noFill/>
            <a:miter lim="800000"/>
            <a:headEnd/>
            <a:tailEnd/>
          </a:ln>
        </p:spPr>
        <p:txBody>
          <a:bodyPr>
            <a:spAutoFit/>
          </a:bodyPr>
          <a:lstStyle/>
          <a:p>
            <a:pPr algn="ctr">
              <a:spcBef>
                <a:spcPct val="50000"/>
              </a:spcBef>
            </a:pPr>
            <a:r>
              <a:rPr lang="en-US" sz="2000" b="1" kern="1200" dirty="0" smtClean="0">
                <a:solidFill>
                  <a:srgbClr val="B1110F"/>
                </a:solidFill>
                <a:latin typeface="Arial" charset="0"/>
                <a:ea typeface="ＭＳ Ｐゴシック" pitchFamily="-111" charset="-128"/>
                <a:cs typeface="+mn-cs"/>
              </a:rPr>
              <a:t>CENTER </a:t>
            </a:r>
            <a:r>
              <a:rPr lang="en-US" sz="2000" b="1" kern="1200" dirty="0">
                <a:solidFill>
                  <a:srgbClr val="B1110F"/>
                </a:solidFill>
                <a:latin typeface="Arial" charset="0"/>
                <a:ea typeface="ＭＳ Ｐゴシック" pitchFamily="-111" charset="-128"/>
                <a:cs typeface="+mn-cs"/>
              </a:rPr>
              <a:t>FOR BUSINESS AND ECONOMIC RESEARCH</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3008313" cy="113463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533401"/>
            <a:ext cx="5111750" cy="5715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695451"/>
            <a:ext cx="3008313" cy="458037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0" descr="bg.jpg"/>
          <p:cNvPicPr>
            <a:picLocks noChangeAspect="1"/>
          </p:cNvPicPr>
          <p:nvPr/>
        </p:nvPicPr>
        <p:blipFill>
          <a:blip r:embed="rId9"/>
          <a:srcRect/>
          <a:stretch>
            <a:fillRect/>
          </a:stretch>
        </p:blipFill>
        <p:spPr bwMode="auto">
          <a:xfrm>
            <a:off x="0" y="0"/>
            <a:ext cx="9144000" cy="6858000"/>
          </a:xfrm>
          <a:prstGeom prst="rect">
            <a:avLst/>
          </a:prstGeom>
          <a:noFill/>
          <a:ln w="9525">
            <a:noFill/>
            <a:miter lim="800000"/>
            <a:headEnd/>
            <a:tailEnd/>
          </a:ln>
        </p:spPr>
      </p:pic>
      <p:sp>
        <p:nvSpPr>
          <p:cNvPr id="11" name="Rectangle 10"/>
          <p:cNvSpPr/>
          <p:nvPr/>
        </p:nvSpPr>
        <p:spPr>
          <a:xfrm>
            <a:off x="3429000" y="6477000"/>
            <a:ext cx="2362200" cy="304800"/>
          </a:xfrm>
          <a:prstGeom prst="rect">
            <a:avLst/>
          </a:prstGeom>
          <a:solidFill>
            <a:srgbClr val="E9ECF1"/>
          </a:solidFill>
          <a:ln>
            <a:solidFill>
              <a:srgbClr val="E9ECF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111" charset="-128"/>
            </a:endParaRPr>
          </a:p>
        </p:txBody>
      </p:sp>
      <p:sp>
        <p:nvSpPr>
          <p:cNvPr id="8" name="Rectangle 4"/>
          <p:cNvSpPr>
            <a:spLocks noChangeArrowheads="1"/>
          </p:cNvSpPr>
          <p:nvPr/>
        </p:nvSpPr>
        <p:spPr bwMode="auto">
          <a:xfrm>
            <a:off x="0" y="0"/>
            <a:ext cx="9144000" cy="533400"/>
          </a:xfrm>
          <a:prstGeom prst="rect">
            <a:avLst/>
          </a:prstGeom>
          <a:solidFill>
            <a:schemeClr val="bg1"/>
          </a:solidFill>
          <a:ln w="9525">
            <a:noFill/>
            <a:miter lim="800000"/>
            <a:headEnd/>
            <a:tailEnd/>
          </a:ln>
        </p:spPr>
        <p:txBody>
          <a:bodyPr wrap="none" anchor="ctr"/>
          <a:lstStyle/>
          <a:p>
            <a:endParaRPr lang="en-US"/>
          </a:p>
        </p:txBody>
      </p:sp>
      <p:sp>
        <p:nvSpPr>
          <p:cNvPr id="10" name="Text Box 6"/>
          <p:cNvSpPr txBox="1">
            <a:spLocks noChangeArrowheads="1"/>
          </p:cNvSpPr>
          <p:nvPr/>
        </p:nvSpPr>
        <p:spPr bwMode="auto">
          <a:xfrm>
            <a:off x="457200" y="6367463"/>
            <a:ext cx="8229600" cy="338137"/>
          </a:xfrm>
          <a:prstGeom prst="rect">
            <a:avLst/>
          </a:prstGeom>
          <a:noFill/>
          <a:ln w="9525">
            <a:noFill/>
            <a:miter lim="800000"/>
            <a:headEnd/>
            <a:tailEnd/>
          </a:ln>
        </p:spPr>
        <p:txBody>
          <a:bodyPr>
            <a:spAutoFit/>
          </a:bodyPr>
          <a:lstStyle/>
          <a:p>
            <a:pPr algn="ctr">
              <a:spcBef>
                <a:spcPct val="50000"/>
              </a:spcBef>
            </a:pPr>
            <a:r>
              <a:rPr lang="en-US" sz="1600" b="1" dirty="0">
                <a:solidFill>
                  <a:srgbClr val="777777"/>
                </a:solidFill>
              </a:rPr>
              <a:t>MILLER COLLEGE OF BUSINESS     BALL STATE UNIVERSITY</a:t>
            </a:r>
            <a:endParaRPr lang="en-US" sz="1600" b="1" dirty="0"/>
          </a:p>
        </p:txBody>
      </p:sp>
      <p:sp>
        <p:nvSpPr>
          <p:cNvPr id="1031" name="Title Placeholder 1"/>
          <p:cNvSpPr>
            <a:spLocks noGrp="1"/>
          </p:cNvSpPr>
          <p:nvPr>
            <p:ph type="title"/>
          </p:nvPr>
        </p:nvSpPr>
        <p:spPr bwMode="auto">
          <a:xfrm>
            <a:off x="457200" y="533400"/>
            <a:ext cx="8229600" cy="8842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32"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endParaRPr lang="en-US"/>
          </a:p>
        </p:txBody>
      </p:sp>
      <p:sp>
        <p:nvSpPr>
          <p:cNvPr id="12" name="Text Box 5"/>
          <p:cNvSpPr txBox="1">
            <a:spLocks noChangeArrowheads="1"/>
          </p:cNvSpPr>
          <p:nvPr/>
        </p:nvSpPr>
        <p:spPr bwMode="auto">
          <a:xfrm>
            <a:off x="76200" y="85725"/>
            <a:ext cx="8991600" cy="400110"/>
          </a:xfrm>
          <a:prstGeom prst="rect">
            <a:avLst/>
          </a:prstGeom>
          <a:noFill/>
          <a:ln w="9525">
            <a:noFill/>
            <a:miter lim="800000"/>
            <a:headEnd/>
            <a:tailEnd/>
          </a:ln>
        </p:spPr>
        <p:txBody>
          <a:bodyPr>
            <a:spAutoFit/>
          </a:bodyPr>
          <a:lstStyle/>
          <a:p>
            <a:pPr algn="ctr">
              <a:spcBef>
                <a:spcPct val="50000"/>
              </a:spcBef>
            </a:pPr>
            <a:r>
              <a:rPr lang="en-US" sz="2000" b="1" kern="1200" dirty="0" smtClean="0">
                <a:solidFill>
                  <a:srgbClr val="777777"/>
                </a:solidFill>
                <a:latin typeface="Arial" charset="0"/>
                <a:ea typeface="ＭＳ Ｐゴシック" pitchFamily="-111" charset="-128"/>
                <a:cs typeface="+mn-cs"/>
              </a:rPr>
              <a:t>CENTER </a:t>
            </a:r>
            <a:r>
              <a:rPr lang="en-US" sz="2000" b="1" kern="1200" dirty="0">
                <a:solidFill>
                  <a:srgbClr val="777777"/>
                </a:solidFill>
                <a:latin typeface="Arial" charset="0"/>
                <a:ea typeface="ＭＳ Ｐゴシック" pitchFamily="-111" charset="-128"/>
                <a:cs typeface="+mn-cs"/>
              </a:rPr>
              <a:t>FOR BUSINESS AND ECONOMIC RESEARCH</a:t>
            </a:r>
          </a:p>
        </p:txBody>
      </p:sp>
    </p:spTree>
  </p:cSld>
  <p:clrMap bg1="lt1" tx1="dk1" bg2="lt2" tx2="dk2" accent1="accent1" accent2="accent2" accent3="accent3" accent4="accent4" accent5="accent5" accent6="accent6" hlink="hlink" folHlink="folHlink"/>
  <p:sldLayoutIdLst>
    <p:sldLayoutId id="2147483747" r:id="rId1"/>
    <p:sldLayoutId id="2147483741" r:id="rId2"/>
    <p:sldLayoutId id="2147483742" r:id="rId3"/>
    <p:sldLayoutId id="2147483743" r:id="rId4"/>
    <p:sldLayoutId id="2147483744" r:id="rId5"/>
    <p:sldLayoutId id="2147483745" r:id="rId6"/>
    <p:sldLayoutId id="2147483746" r:id="rId7"/>
  </p:sldLayoutIdLst>
  <p:txStyles>
    <p:titleStyle>
      <a:lvl1pPr algn="ctr" defTabSz="457200" rtl="0" eaLnBrk="0" fontAlgn="base" hangingPunct="0">
        <a:spcBef>
          <a:spcPct val="0"/>
        </a:spcBef>
        <a:spcAft>
          <a:spcPct val="0"/>
        </a:spcAft>
        <a:defRPr sz="4400" b="1" kern="1200">
          <a:solidFill>
            <a:schemeClr val="tx1"/>
          </a:solidFill>
          <a:latin typeface="+mj-lt"/>
          <a:ea typeface="ＭＳ Ｐゴシック" pitchFamily="-111" charset="-128"/>
          <a:cs typeface="ＭＳ Ｐゴシック" pitchFamily="-111" charset="-128"/>
        </a:defRPr>
      </a:lvl1pPr>
      <a:lvl2pPr algn="ctr" defTabSz="457200" rtl="0" eaLnBrk="0" fontAlgn="base" hangingPunct="0">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2pPr>
      <a:lvl3pPr algn="ctr" defTabSz="457200" rtl="0" eaLnBrk="0" fontAlgn="base" hangingPunct="0">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3pPr>
      <a:lvl4pPr algn="ctr" defTabSz="457200" rtl="0" eaLnBrk="0" fontAlgn="base" hangingPunct="0">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4pPr>
      <a:lvl5pPr algn="ctr" defTabSz="457200" rtl="0" eaLnBrk="0" fontAlgn="base" hangingPunct="0">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5pPr>
      <a:lvl6pPr marL="457200" algn="ctr" defTabSz="457200" rtl="0" fontAlgn="base">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6pPr>
      <a:lvl7pPr marL="914400" algn="ctr" defTabSz="457200" rtl="0" fontAlgn="base">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7pPr>
      <a:lvl8pPr marL="1371600" algn="ctr" defTabSz="457200" rtl="0" fontAlgn="base">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8pPr>
      <a:lvl9pPr marL="1828800" algn="ctr" defTabSz="457200" rtl="0" fontAlgn="base">
        <a:spcBef>
          <a:spcPct val="0"/>
        </a:spcBef>
        <a:spcAft>
          <a:spcPct val="0"/>
        </a:spcAft>
        <a:defRPr sz="4400">
          <a:solidFill>
            <a:schemeClr val="tx1"/>
          </a:solidFill>
          <a:latin typeface="Arial" pitchFamily="-111" charset="0"/>
          <a:ea typeface="ＭＳ Ｐゴシック" pitchFamily="-111" charset="-128"/>
          <a:cs typeface="ＭＳ Ｐゴシック" pitchFamily="-111" charset="-128"/>
        </a:defRPr>
      </a:lvl9pPr>
    </p:titleStyle>
    <p:bodyStyle>
      <a:lvl1pPr marL="342900" indent="-342900" algn="l" defTabSz="457200" rtl="0" eaLnBrk="0" fontAlgn="base" hangingPunct="0">
        <a:spcBef>
          <a:spcPct val="20000"/>
        </a:spcBef>
        <a:spcAft>
          <a:spcPct val="0"/>
        </a:spcAft>
        <a:buClr>
          <a:srgbClr val="CC0000"/>
        </a:buClr>
        <a:buFont typeface="Wingdings" pitchFamily="-111" charset="2"/>
        <a:buChar char="§"/>
        <a:defRPr sz="3200" kern="1200">
          <a:solidFill>
            <a:schemeClr val="tx1"/>
          </a:solidFill>
          <a:latin typeface="+mn-lt"/>
          <a:ea typeface="ＭＳ Ｐゴシック" pitchFamily="-111" charset="-128"/>
          <a:cs typeface="ＭＳ Ｐゴシック" pitchFamily="-111" charset="-128"/>
        </a:defRPr>
      </a:lvl1pPr>
      <a:lvl2pPr marL="742950" indent="-285750" algn="l" defTabSz="457200" rtl="0" eaLnBrk="0" fontAlgn="base" hangingPunct="0">
        <a:spcBef>
          <a:spcPct val="20000"/>
        </a:spcBef>
        <a:spcAft>
          <a:spcPct val="0"/>
        </a:spcAft>
        <a:buClr>
          <a:srgbClr val="CC0000"/>
        </a:buClr>
        <a:buFont typeface="Wingdings" pitchFamily="-111" charset="2"/>
        <a:buChar char="§"/>
        <a:defRPr sz="2800" kern="1200">
          <a:solidFill>
            <a:schemeClr val="tx1"/>
          </a:solidFill>
          <a:latin typeface="+mn-lt"/>
          <a:ea typeface="ＭＳ Ｐゴシック" pitchFamily="-111" charset="-128"/>
          <a:cs typeface="+mn-cs"/>
        </a:defRPr>
      </a:lvl2pPr>
      <a:lvl3pPr marL="1143000" indent="-228600" algn="l" defTabSz="457200" rtl="0" eaLnBrk="0" fontAlgn="base" hangingPunct="0">
        <a:spcBef>
          <a:spcPct val="20000"/>
        </a:spcBef>
        <a:spcAft>
          <a:spcPct val="0"/>
        </a:spcAft>
        <a:buClr>
          <a:srgbClr val="CC0000"/>
        </a:buClr>
        <a:buFont typeface="Wingdings" pitchFamily="-111" charset="2"/>
        <a:buChar char="§"/>
        <a:defRPr sz="2400" kern="1200">
          <a:solidFill>
            <a:schemeClr val="tx1"/>
          </a:solidFill>
          <a:latin typeface="+mn-lt"/>
          <a:ea typeface="ＭＳ Ｐゴシック" pitchFamily="-111" charset="-128"/>
          <a:cs typeface="+mn-cs"/>
        </a:defRPr>
      </a:lvl3pPr>
      <a:lvl4pPr marL="1600200" indent="-228600" algn="l" defTabSz="457200" rtl="0" eaLnBrk="0" fontAlgn="base" hangingPunct="0">
        <a:spcBef>
          <a:spcPct val="20000"/>
        </a:spcBef>
        <a:spcAft>
          <a:spcPct val="0"/>
        </a:spcAft>
        <a:buClr>
          <a:srgbClr val="CC0000"/>
        </a:buClr>
        <a:buFont typeface="Wingdings" pitchFamily="-111" charset="2"/>
        <a:buChar char="§"/>
        <a:defRPr sz="2000" kern="1200">
          <a:solidFill>
            <a:schemeClr val="tx1"/>
          </a:solidFill>
          <a:latin typeface="+mn-lt"/>
          <a:ea typeface="ＭＳ Ｐゴシック" pitchFamily="-111" charset="-128"/>
          <a:cs typeface="+mn-cs"/>
        </a:defRPr>
      </a:lvl4pPr>
      <a:lvl5pPr marL="2057400" indent="-228600" algn="l" defTabSz="457200" rtl="0" eaLnBrk="0" fontAlgn="base" hangingPunct="0">
        <a:spcBef>
          <a:spcPct val="20000"/>
        </a:spcBef>
        <a:spcAft>
          <a:spcPct val="0"/>
        </a:spcAft>
        <a:buClr>
          <a:srgbClr val="CC0000"/>
        </a:buClr>
        <a:buFont typeface="Wingdings" pitchFamily="-111" charset="2"/>
        <a:buChar char="§"/>
        <a:defRPr sz="2000" kern="1200">
          <a:solidFill>
            <a:schemeClr val="tx1"/>
          </a:solidFill>
          <a:latin typeface="+mn-lt"/>
          <a:ea typeface="ＭＳ Ｐゴシック" pitchFamily="-11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2"/>
          <p:cNvSpPr>
            <a:spLocks noGrp="1"/>
          </p:cNvSpPr>
          <p:nvPr>
            <p:ph type="ctrTitle"/>
          </p:nvPr>
        </p:nvSpPr>
        <p:spPr>
          <a:xfrm>
            <a:off x="457200" y="1752600"/>
            <a:ext cx="8153400" cy="2209800"/>
          </a:xfrm>
        </p:spPr>
        <p:txBody>
          <a:bodyPr/>
          <a:lstStyle/>
          <a:p>
            <a:pPr eaLnBrk="1" hangingPunct="1"/>
            <a:r>
              <a:rPr lang="en-US" dirty="0" smtClean="0">
                <a:effectLst>
                  <a:outerShdw blurRad="38100" dist="38100" dir="2700000" algn="tl">
                    <a:srgbClr val="000000">
                      <a:alpha val="43137"/>
                    </a:srgbClr>
                  </a:outerShdw>
                </a:effectLst>
              </a:rPr>
              <a:t>The Effect of Security Market Regulations on Stock Returns</a:t>
            </a:r>
          </a:p>
        </p:txBody>
      </p:sp>
      <p:sp>
        <p:nvSpPr>
          <p:cNvPr id="10243" name="Subtitle 13"/>
          <p:cNvSpPr>
            <a:spLocks noGrp="1"/>
          </p:cNvSpPr>
          <p:nvPr>
            <p:ph type="subTitle" idx="1"/>
          </p:nvPr>
        </p:nvSpPr>
        <p:spPr>
          <a:xfrm>
            <a:off x="457200" y="4114800"/>
            <a:ext cx="5791200" cy="914400"/>
          </a:xfrm>
        </p:spPr>
        <p:txBody>
          <a:bodyPr>
            <a:noAutofit/>
          </a:bodyPr>
          <a:lstStyle/>
          <a:p>
            <a:pPr eaLnBrk="1" hangingPunct="1"/>
            <a:r>
              <a:rPr lang="en-US" sz="2400" dirty="0" smtClean="0">
                <a:effectLst>
                  <a:outerShdw blurRad="38100" dist="38100" dir="2700000" algn="tl">
                    <a:srgbClr val="000000">
                      <a:alpha val="43137"/>
                    </a:srgbClr>
                  </a:outerShdw>
                </a:effectLst>
              </a:rPr>
              <a:t>Gary </a:t>
            </a:r>
            <a:r>
              <a:rPr lang="en-US" sz="2400" dirty="0" err="1" smtClean="0">
                <a:effectLst>
                  <a:outerShdw blurRad="38100" dist="38100" dir="2700000" algn="tl">
                    <a:srgbClr val="000000">
                      <a:alpha val="43137"/>
                    </a:srgbClr>
                  </a:outerShdw>
                </a:effectLst>
              </a:rPr>
              <a:t>Santoni</a:t>
            </a:r>
            <a:r>
              <a:rPr lang="en-US" sz="2400" dirty="0" smtClean="0">
                <a:effectLst>
                  <a:outerShdw blurRad="38100" dist="38100" dir="2700000" algn="tl">
                    <a:srgbClr val="000000">
                      <a:alpha val="43137"/>
                    </a:srgbClr>
                  </a:outerShdw>
                </a:effectLst>
              </a:rPr>
              <a:t>, PhD</a:t>
            </a:r>
          </a:p>
          <a:p>
            <a:pPr eaLnBrk="1" hangingPunct="1"/>
            <a:r>
              <a:rPr lang="en-US" sz="2400" dirty="0" smtClean="0">
                <a:effectLst>
                  <a:outerShdw blurRad="38100" dist="38100" dir="2700000" algn="tl">
                    <a:srgbClr val="000000">
                      <a:alpha val="43137"/>
                    </a:srgbClr>
                  </a:outerShdw>
                </a:effectLst>
              </a:rPr>
              <a:t>Ball State University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884238"/>
          </a:xfrm>
        </p:spPr>
        <p:txBody>
          <a:bodyPr/>
          <a:lstStyle/>
          <a:p>
            <a:r>
              <a:rPr lang="en-US" dirty="0" smtClean="0">
                <a:effectLst>
                  <a:outerShdw blurRad="38100" dist="38100" dir="2700000" algn="tl">
                    <a:srgbClr val="000000">
                      <a:alpha val="43137"/>
                    </a:srgbClr>
                  </a:outerShdw>
                </a:effectLst>
              </a:rPr>
              <a:t>Recent Recessions</a:t>
            </a:r>
            <a:endParaRPr lang="en-US"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457200" y="1600200"/>
          <a:ext cx="8153399" cy="4573905"/>
        </p:xfrm>
        <a:graphic>
          <a:graphicData uri="http://schemas.openxmlformats.org/drawingml/2006/table">
            <a:tbl>
              <a:tblPr firstRow="1" bandRow="1">
                <a:effectLst>
                  <a:outerShdw blurRad="50800" dist="38100" dir="2700000" algn="tl" rotWithShape="0">
                    <a:prstClr val="black">
                      <a:alpha val="40000"/>
                    </a:prstClr>
                  </a:outerShdw>
                </a:effectLst>
                <a:tableStyleId>{3B4B98B0-60AC-42C2-AFA5-B58CD77FA1E5}</a:tableStyleId>
              </a:tblPr>
              <a:tblGrid>
                <a:gridCol w="1981200"/>
                <a:gridCol w="1524000"/>
                <a:gridCol w="1905000"/>
                <a:gridCol w="1371600"/>
                <a:gridCol w="1371599"/>
              </a:tblGrid>
              <a:tr h="561975">
                <a:tc>
                  <a:txBody>
                    <a:bodyPr/>
                    <a:lstStyle/>
                    <a:p>
                      <a:pPr algn="ctr"/>
                      <a:r>
                        <a:rPr lang="en-US" dirty="0" smtClean="0">
                          <a:solidFill>
                            <a:schemeClr val="bg1"/>
                          </a:solidFill>
                        </a:rPr>
                        <a:t>Dates</a:t>
                      </a:r>
                      <a:endParaRPr lang="en-US" dirty="0">
                        <a:solidFill>
                          <a:schemeClr val="bg1"/>
                        </a:solidFill>
                      </a:endParaRPr>
                    </a:p>
                  </a:txBody>
                  <a:tcPr anchor="b">
                    <a:lnL>
                      <a:noFill/>
                    </a:lnL>
                    <a:lnR w="12700" cap="flat" cmpd="sng" algn="ctr">
                      <a:solidFill>
                        <a:schemeClr val="tx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mtClean="0">
                          <a:solidFill>
                            <a:schemeClr val="bg1"/>
                          </a:solidFill>
                        </a:rPr>
                        <a:t>Avg Growth in Real GDP</a:t>
                      </a:r>
                      <a:endParaRPr lang="en-US" dirty="0">
                        <a:solidFill>
                          <a:schemeClr val="bg1"/>
                        </a:solidFill>
                      </a:endParaRPr>
                    </a:p>
                  </a:txBody>
                  <a:tcPr anchor="b">
                    <a:lnL w="12700" cap="flat" cmpd="sng" algn="ctr">
                      <a:solidFill>
                        <a:schemeClr val="tx2"/>
                      </a:solidFill>
                      <a:prstDash val="solid"/>
                      <a:round/>
                      <a:headEnd type="none" w="med" len="med"/>
                      <a:tailEnd type="none" w="med" len="med"/>
                    </a:lnL>
                    <a:lnR>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mtClean="0">
                          <a:solidFill>
                            <a:schemeClr val="bg1"/>
                          </a:solidFill>
                        </a:rPr>
                        <a:t>Average</a:t>
                      </a:r>
                      <a:r>
                        <a:rPr lang="en-US" baseline="0" smtClean="0">
                          <a:solidFill>
                            <a:schemeClr val="bg1"/>
                          </a:solidFill>
                        </a:rPr>
                        <a:t> Unemployment</a:t>
                      </a:r>
                      <a:endParaRPr lang="en-US" dirty="0">
                        <a:solidFill>
                          <a:schemeClr val="bg1"/>
                        </a:solidFill>
                      </a:endParaRPr>
                    </a:p>
                  </a:txBody>
                  <a:tcPr anchor="b">
                    <a:lnL>
                      <a:noFill/>
                    </a:lnL>
                    <a:lnR>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mtClean="0">
                          <a:solidFill>
                            <a:schemeClr val="bg1"/>
                          </a:solidFill>
                        </a:rPr>
                        <a:t>Average Inflation</a:t>
                      </a:r>
                      <a:endParaRPr lang="en-US" dirty="0">
                        <a:solidFill>
                          <a:schemeClr val="bg1"/>
                        </a:solidFill>
                      </a:endParaRPr>
                    </a:p>
                  </a:txBody>
                  <a:tcPr anchor="b">
                    <a:lnL>
                      <a:noFill/>
                    </a:lnL>
                    <a:lnR>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r>
                        <a:rPr lang="en-US" smtClean="0">
                          <a:solidFill>
                            <a:schemeClr val="bg1"/>
                          </a:solidFill>
                        </a:rPr>
                        <a:t>Misery Index</a:t>
                      </a:r>
                      <a:endParaRPr lang="en-US" dirty="0">
                        <a:solidFill>
                          <a:schemeClr val="bg1"/>
                        </a:solidFill>
                      </a:endParaRPr>
                    </a:p>
                  </a:txBody>
                  <a:tcPr anchor="b">
                    <a:lnL>
                      <a:noFill/>
                    </a:lnL>
                    <a:lnR>
                      <a:noFill/>
                    </a:lnR>
                    <a:lnT w="12700" cmpd="sng">
                      <a:noFill/>
                    </a:lnT>
                    <a:lnB w="12700" cmpd="sng">
                      <a:noFill/>
                    </a:lnB>
                    <a:lnTlToBr w="12700" cmpd="sng">
                      <a:noFill/>
                      <a:prstDash val="solid"/>
                    </a:lnTlToBr>
                    <a:lnBlToTr w="12700" cmpd="sng">
                      <a:noFill/>
                      <a:prstDash val="solid"/>
                    </a:lnBlToTr>
                    <a:solidFill>
                      <a:schemeClr val="tx2"/>
                    </a:solidFill>
                  </a:tcPr>
                </a:tc>
              </a:tr>
              <a:tr h="561975">
                <a:tc>
                  <a:txBody>
                    <a:bodyPr/>
                    <a:lstStyle/>
                    <a:p>
                      <a:pPr algn="ctr"/>
                      <a:r>
                        <a:rPr lang="en-US" b="1" dirty="0" smtClean="0"/>
                        <a:t>4/19</a:t>
                      </a:r>
                      <a:r>
                        <a:rPr lang="en-US" b="1" baseline="0" dirty="0" smtClean="0"/>
                        <a:t>73 – 1/1975</a:t>
                      </a:r>
                      <a:endParaRPr lang="en-US" b="1" dirty="0"/>
                    </a:p>
                  </a:txBody>
                  <a:tcPr anchor="ctr">
                    <a:lnR w="12700" cap="flat" cmpd="sng" algn="ctr">
                      <a:solidFill>
                        <a:schemeClr val="tx2"/>
                      </a:solidFill>
                      <a:prstDash val="solid"/>
                      <a:round/>
                      <a:headEnd type="none" w="med" len="med"/>
                      <a:tailEnd type="none" w="med" len="med"/>
                    </a:lnR>
                    <a:lnT w="12700" cmpd="sng">
                      <a:noFill/>
                    </a:lnT>
                  </a:tcPr>
                </a:tc>
                <a:tc>
                  <a:txBody>
                    <a:bodyPr/>
                    <a:lstStyle/>
                    <a:p>
                      <a:pPr marL="457200" lvl="0" algn="r"/>
                      <a:r>
                        <a:rPr lang="en-US" b="1" dirty="0" smtClean="0"/>
                        <a:t>-1.5</a:t>
                      </a:r>
                      <a:endParaRPr lang="en-US" b="1" dirty="0"/>
                    </a:p>
                  </a:txBody>
                  <a:tcPr marR="548640" anchor="ctr">
                    <a:lnL w="12700" cap="flat" cmpd="sng" algn="ctr">
                      <a:solidFill>
                        <a:schemeClr val="tx2"/>
                      </a:solidFill>
                      <a:prstDash val="solid"/>
                      <a:round/>
                      <a:headEnd type="none" w="med" len="med"/>
                      <a:tailEnd type="none" w="med" len="med"/>
                    </a:lnL>
                    <a:lnT w="12700" cmpd="sng">
                      <a:noFill/>
                    </a:lnT>
                  </a:tcPr>
                </a:tc>
                <a:tc>
                  <a:txBody>
                    <a:bodyPr/>
                    <a:lstStyle/>
                    <a:p>
                      <a:pPr marL="457200" lvl="0" algn="r"/>
                      <a:r>
                        <a:rPr lang="en-US" b="1" dirty="0" smtClean="0"/>
                        <a:t>5.9</a:t>
                      </a:r>
                      <a:endParaRPr lang="en-US" b="1" dirty="0"/>
                    </a:p>
                  </a:txBody>
                  <a:tcPr marL="45720" marR="594360" anchor="ctr">
                    <a:lnT w="12700" cmpd="sng">
                      <a:noFill/>
                    </a:lnT>
                  </a:tcPr>
                </a:tc>
                <a:tc>
                  <a:txBody>
                    <a:bodyPr/>
                    <a:lstStyle/>
                    <a:p>
                      <a:pPr marL="457200" lvl="0" algn="r"/>
                      <a:r>
                        <a:rPr lang="en-US" b="1" dirty="0" smtClean="0"/>
                        <a:t>10.1</a:t>
                      </a:r>
                      <a:endParaRPr lang="en-US" b="1" dirty="0"/>
                    </a:p>
                  </a:txBody>
                  <a:tcPr marL="45720" marR="411480" anchor="ctr">
                    <a:lnT w="12700" cmpd="sng">
                      <a:noFill/>
                    </a:lnT>
                  </a:tcPr>
                </a:tc>
                <a:tc>
                  <a:txBody>
                    <a:bodyPr/>
                    <a:lstStyle/>
                    <a:p>
                      <a:pPr marL="457200" lvl="0" algn="r"/>
                      <a:r>
                        <a:rPr lang="en-US" b="1" dirty="0" smtClean="0"/>
                        <a:t>16.0</a:t>
                      </a:r>
                      <a:endParaRPr lang="en-US" b="1" dirty="0"/>
                    </a:p>
                  </a:txBody>
                  <a:tcPr marL="45720" marR="411480" anchor="ctr">
                    <a:lnT w="12700" cmpd="sng">
                      <a:noFill/>
                    </a:lnT>
                  </a:tcPr>
                </a:tc>
              </a:tr>
              <a:tr h="561975">
                <a:tc>
                  <a:txBody>
                    <a:bodyPr/>
                    <a:lstStyle/>
                    <a:p>
                      <a:pPr algn="ctr"/>
                      <a:r>
                        <a:rPr lang="en-US" b="1" dirty="0" smtClean="0"/>
                        <a:t>1/1980 – 3/1980</a:t>
                      </a:r>
                      <a:endParaRPr lang="en-US" b="1" dirty="0"/>
                    </a:p>
                  </a:txBody>
                  <a:tcPr anchor="ctr">
                    <a:lnR w="12700" cap="flat" cmpd="sng" algn="ctr">
                      <a:solidFill>
                        <a:schemeClr val="tx2"/>
                      </a:solidFill>
                      <a:prstDash val="solid"/>
                      <a:round/>
                      <a:headEnd type="none" w="med" len="med"/>
                      <a:tailEnd type="none" w="med" len="med"/>
                    </a:lnR>
                  </a:tcPr>
                </a:tc>
                <a:tc>
                  <a:txBody>
                    <a:bodyPr/>
                    <a:lstStyle/>
                    <a:p>
                      <a:pPr marL="457200" lvl="0" algn="r"/>
                      <a:r>
                        <a:rPr lang="en-US" b="1" dirty="0" smtClean="0"/>
                        <a:t>-2.5</a:t>
                      </a:r>
                      <a:endParaRPr lang="en-US" b="1" dirty="0"/>
                    </a:p>
                  </a:txBody>
                  <a:tcPr marR="548640" anchor="ctr">
                    <a:lnL w="12700" cap="flat" cmpd="sng" algn="ctr">
                      <a:solidFill>
                        <a:schemeClr val="tx2"/>
                      </a:solidFill>
                      <a:prstDash val="solid"/>
                      <a:round/>
                      <a:headEnd type="none" w="med" len="med"/>
                      <a:tailEnd type="none" w="med" len="med"/>
                    </a:lnL>
                  </a:tcPr>
                </a:tc>
                <a:tc>
                  <a:txBody>
                    <a:bodyPr/>
                    <a:lstStyle/>
                    <a:p>
                      <a:pPr marL="457200" lvl="0" algn="r"/>
                      <a:r>
                        <a:rPr lang="en-US" b="1" dirty="0" smtClean="0"/>
                        <a:t>7.1</a:t>
                      </a:r>
                      <a:endParaRPr lang="en-US" b="1" dirty="0"/>
                    </a:p>
                  </a:txBody>
                  <a:tcPr marL="45720" marR="594360" anchor="ctr"/>
                </a:tc>
                <a:tc>
                  <a:txBody>
                    <a:bodyPr/>
                    <a:lstStyle/>
                    <a:p>
                      <a:pPr marL="457200" lvl="0" algn="r"/>
                      <a:r>
                        <a:rPr lang="en-US" b="1" dirty="0" smtClean="0"/>
                        <a:t>9.1</a:t>
                      </a:r>
                      <a:endParaRPr lang="en-US" b="1" dirty="0"/>
                    </a:p>
                  </a:txBody>
                  <a:tcPr marL="45720" marR="411480" anchor="ctr"/>
                </a:tc>
                <a:tc>
                  <a:txBody>
                    <a:bodyPr/>
                    <a:lstStyle/>
                    <a:p>
                      <a:pPr marL="457200" lvl="0" algn="r"/>
                      <a:r>
                        <a:rPr lang="en-US" b="1" dirty="0" smtClean="0"/>
                        <a:t>16.2</a:t>
                      </a:r>
                      <a:endParaRPr lang="en-US" b="1" dirty="0"/>
                    </a:p>
                  </a:txBody>
                  <a:tcPr marL="45720" marR="411480" anchor="ctr"/>
                </a:tc>
              </a:tr>
              <a:tr h="561975">
                <a:tc>
                  <a:txBody>
                    <a:bodyPr/>
                    <a:lstStyle/>
                    <a:p>
                      <a:pPr algn="ctr"/>
                      <a:r>
                        <a:rPr lang="en-US" b="1" dirty="0" smtClean="0"/>
                        <a:t>3/1981 – 4/1982</a:t>
                      </a:r>
                      <a:endParaRPr lang="en-US" b="1" dirty="0"/>
                    </a:p>
                  </a:txBody>
                  <a:tcPr anchor="ctr">
                    <a:lnR w="12700" cap="flat" cmpd="sng" algn="ctr">
                      <a:solidFill>
                        <a:schemeClr val="tx2"/>
                      </a:solidFill>
                      <a:prstDash val="solid"/>
                      <a:round/>
                      <a:headEnd type="none" w="med" len="med"/>
                      <a:tailEnd type="none" w="med" len="med"/>
                    </a:lnR>
                  </a:tcPr>
                </a:tc>
                <a:tc>
                  <a:txBody>
                    <a:bodyPr/>
                    <a:lstStyle/>
                    <a:p>
                      <a:pPr marL="457200" lvl="0" algn="r"/>
                      <a:r>
                        <a:rPr lang="en-US" b="1" dirty="0" smtClean="0"/>
                        <a:t>-0.9</a:t>
                      </a:r>
                      <a:endParaRPr lang="en-US" b="1" dirty="0"/>
                    </a:p>
                  </a:txBody>
                  <a:tcPr marR="548640" anchor="ctr">
                    <a:lnL w="12700" cap="flat" cmpd="sng" algn="ctr">
                      <a:solidFill>
                        <a:schemeClr val="tx2"/>
                      </a:solidFill>
                      <a:prstDash val="solid"/>
                      <a:round/>
                      <a:headEnd type="none" w="med" len="med"/>
                      <a:tailEnd type="none" w="med" len="med"/>
                    </a:lnL>
                  </a:tcPr>
                </a:tc>
                <a:tc>
                  <a:txBody>
                    <a:bodyPr/>
                    <a:lstStyle/>
                    <a:p>
                      <a:pPr marL="457200" lvl="0" algn="r"/>
                      <a:r>
                        <a:rPr lang="en-US" b="1" dirty="0" smtClean="0"/>
                        <a:t>9.0</a:t>
                      </a:r>
                      <a:endParaRPr lang="en-US" b="1" dirty="0"/>
                    </a:p>
                  </a:txBody>
                  <a:tcPr marL="45720" marR="594360" anchor="ctr"/>
                </a:tc>
                <a:tc>
                  <a:txBody>
                    <a:bodyPr/>
                    <a:lstStyle/>
                    <a:p>
                      <a:pPr marL="457200" lvl="0" algn="r"/>
                      <a:r>
                        <a:rPr lang="en-US" b="1" dirty="0" smtClean="0"/>
                        <a:t>5.9</a:t>
                      </a:r>
                      <a:endParaRPr lang="en-US" b="1" dirty="0"/>
                    </a:p>
                  </a:txBody>
                  <a:tcPr marL="45720" marR="411480" anchor="ctr"/>
                </a:tc>
                <a:tc>
                  <a:txBody>
                    <a:bodyPr/>
                    <a:lstStyle/>
                    <a:p>
                      <a:pPr marL="457200" lvl="0" algn="r"/>
                      <a:r>
                        <a:rPr lang="en-US" b="1" dirty="0" smtClean="0"/>
                        <a:t>14.9</a:t>
                      </a:r>
                      <a:endParaRPr lang="en-US" b="1" dirty="0"/>
                    </a:p>
                  </a:txBody>
                  <a:tcPr marL="45720" marR="411480" anchor="ctr"/>
                </a:tc>
              </a:tr>
              <a:tr h="561975">
                <a:tc>
                  <a:txBody>
                    <a:bodyPr/>
                    <a:lstStyle/>
                    <a:p>
                      <a:pPr algn="ctr"/>
                      <a:r>
                        <a:rPr lang="en-US" b="1" dirty="0" smtClean="0"/>
                        <a:t>3/1990 – 1/1991</a:t>
                      </a:r>
                      <a:endParaRPr lang="en-US" b="1" dirty="0"/>
                    </a:p>
                  </a:txBody>
                  <a:tcPr anchor="ctr">
                    <a:lnR w="12700" cap="flat" cmpd="sng" algn="ctr">
                      <a:solidFill>
                        <a:schemeClr val="tx2"/>
                      </a:solidFill>
                      <a:prstDash val="solid"/>
                      <a:round/>
                      <a:headEnd type="none" w="med" len="med"/>
                      <a:tailEnd type="none" w="med" len="med"/>
                    </a:lnR>
                  </a:tcPr>
                </a:tc>
                <a:tc>
                  <a:txBody>
                    <a:bodyPr/>
                    <a:lstStyle/>
                    <a:p>
                      <a:pPr marL="457200" lvl="0" algn="r"/>
                      <a:r>
                        <a:rPr lang="en-US" b="1" dirty="0" smtClean="0"/>
                        <a:t>-1.8</a:t>
                      </a:r>
                      <a:endParaRPr lang="en-US" b="1" dirty="0"/>
                    </a:p>
                  </a:txBody>
                  <a:tcPr marR="548640" anchor="ctr">
                    <a:lnL w="12700" cap="flat" cmpd="sng" algn="ctr">
                      <a:solidFill>
                        <a:schemeClr val="tx2"/>
                      </a:solidFill>
                      <a:prstDash val="solid"/>
                      <a:round/>
                      <a:headEnd type="none" w="med" len="med"/>
                      <a:tailEnd type="none" w="med" len="med"/>
                    </a:lnL>
                  </a:tcPr>
                </a:tc>
                <a:tc>
                  <a:txBody>
                    <a:bodyPr/>
                    <a:lstStyle/>
                    <a:p>
                      <a:pPr marL="457200" lvl="0" algn="r"/>
                      <a:r>
                        <a:rPr lang="en-US" b="1" dirty="0" smtClean="0"/>
                        <a:t>6.1</a:t>
                      </a:r>
                      <a:endParaRPr lang="en-US" b="1" dirty="0"/>
                    </a:p>
                  </a:txBody>
                  <a:tcPr marL="45720" marR="594360" anchor="ctr"/>
                </a:tc>
                <a:tc>
                  <a:txBody>
                    <a:bodyPr/>
                    <a:lstStyle/>
                    <a:p>
                      <a:pPr marL="457200" lvl="0" algn="r"/>
                      <a:r>
                        <a:rPr lang="en-US" b="1" dirty="0" smtClean="0"/>
                        <a:t>3.8</a:t>
                      </a:r>
                      <a:endParaRPr lang="en-US" b="1" dirty="0"/>
                    </a:p>
                  </a:txBody>
                  <a:tcPr marL="45720" marR="411480" anchor="ctr"/>
                </a:tc>
                <a:tc>
                  <a:txBody>
                    <a:bodyPr/>
                    <a:lstStyle/>
                    <a:p>
                      <a:pPr marL="457200" lvl="0" algn="r"/>
                      <a:r>
                        <a:rPr lang="en-US" b="1" dirty="0" smtClean="0"/>
                        <a:t>9.9</a:t>
                      </a:r>
                      <a:endParaRPr lang="en-US" b="1" dirty="0"/>
                    </a:p>
                  </a:txBody>
                  <a:tcPr marL="45720" marR="411480" anchor="ctr"/>
                </a:tc>
              </a:tr>
              <a:tr h="561975">
                <a:tc>
                  <a:txBody>
                    <a:bodyPr/>
                    <a:lstStyle/>
                    <a:p>
                      <a:pPr algn="ctr"/>
                      <a:r>
                        <a:rPr lang="en-US" b="1" dirty="0" smtClean="0"/>
                        <a:t>1/2001 – 4/2001</a:t>
                      </a:r>
                      <a:endParaRPr lang="en-US" b="1" dirty="0"/>
                    </a:p>
                  </a:txBody>
                  <a:tcPr anchor="ctr">
                    <a:lnR w="12700" cap="flat" cmpd="sng" algn="ctr">
                      <a:solidFill>
                        <a:schemeClr val="tx2"/>
                      </a:solidFill>
                      <a:prstDash val="solid"/>
                      <a:round/>
                      <a:headEnd type="none" w="med" len="med"/>
                      <a:tailEnd type="none" w="med" len="med"/>
                    </a:lnR>
                    <a:lnB w="38100" cap="flat" cmpd="sng" algn="ctr">
                      <a:solidFill>
                        <a:schemeClr val="tx2"/>
                      </a:solidFill>
                      <a:prstDash val="solid"/>
                      <a:round/>
                      <a:headEnd type="none" w="med" len="med"/>
                      <a:tailEnd type="none" w="med" len="med"/>
                    </a:lnB>
                  </a:tcPr>
                </a:tc>
                <a:tc>
                  <a:txBody>
                    <a:bodyPr/>
                    <a:lstStyle/>
                    <a:p>
                      <a:pPr marL="457200" lvl="0" algn="r"/>
                      <a:r>
                        <a:rPr lang="en-US" b="1" dirty="0" smtClean="0"/>
                        <a:t>0.4</a:t>
                      </a:r>
                      <a:endParaRPr lang="en-US" b="1" dirty="0"/>
                    </a:p>
                  </a:txBody>
                  <a:tcPr marR="548640" anchor="ctr">
                    <a:lnL w="12700" cap="flat" cmpd="sng" algn="ctr">
                      <a:solidFill>
                        <a:schemeClr val="tx2"/>
                      </a:solidFill>
                      <a:prstDash val="solid"/>
                      <a:round/>
                      <a:headEnd type="none" w="med" len="med"/>
                      <a:tailEnd type="none" w="med" len="med"/>
                    </a:lnL>
                    <a:lnB w="38100" cap="flat" cmpd="sng" algn="ctr">
                      <a:solidFill>
                        <a:schemeClr val="tx2"/>
                      </a:solidFill>
                      <a:prstDash val="solid"/>
                      <a:round/>
                      <a:headEnd type="none" w="med" len="med"/>
                      <a:tailEnd type="none" w="med" len="med"/>
                    </a:lnB>
                  </a:tcPr>
                </a:tc>
                <a:tc>
                  <a:txBody>
                    <a:bodyPr/>
                    <a:lstStyle/>
                    <a:p>
                      <a:pPr marL="457200" lvl="0" algn="r"/>
                      <a:r>
                        <a:rPr lang="en-US" b="1" dirty="0" smtClean="0"/>
                        <a:t>4.7</a:t>
                      </a:r>
                      <a:endParaRPr lang="en-US" b="1" dirty="0"/>
                    </a:p>
                  </a:txBody>
                  <a:tcPr marL="45720" marR="594360" anchor="ctr">
                    <a:lnB w="38100" cap="flat" cmpd="sng" algn="ctr">
                      <a:solidFill>
                        <a:schemeClr val="tx2"/>
                      </a:solidFill>
                      <a:prstDash val="solid"/>
                      <a:round/>
                      <a:headEnd type="none" w="med" len="med"/>
                      <a:tailEnd type="none" w="med" len="med"/>
                    </a:lnB>
                  </a:tcPr>
                </a:tc>
                <a:tc>
                  <a:txBody>
                    <a:bodyPr/>
                    <a:lstStyle/>
                    <a:p>
                      <a:pPr marL="457200" lvl="0" algn="r"/>
                      <a:r>
                        <a:rPr lang="en-US" b="1" dirty="0" smtClean="0"/>
                        <a:t>2.0</a:t>
                      </a:r>
                      <a:endParaRPr lang="en-US" b="1" dirty="0"/>
                    </a:p>
                  </a:txBody>
                  <a:tcPr marL="45720" marR="411480" anchor="ctr">
                    <a:lnB w="38100" cap="flat" cmpd="sng" algn="ctr">
                      <a:solidFill>
                        <a:schemeClr val="tx2"/>
                      </a:solidFill>
                      <a:prstDash val="solid"/>
                      <a:round/>
                      <a:headEnd type="none" w="med" len="med"/>
                      <a:tailEnd type="none" w="med" len="med"/>
                    </a:lnB>
                  </a:tcPr>
                </a:tc>
                <a:tc>
                  <a:txBody>
                    <a:bodyPr/>
                    <a:lstStyle/>
                    <a:p>
                      <a:pPr marL="457200" lvl="0" algn="r"/>
                      <a:r>
                        <a:rPr lang="en-US" b="1" dirty="0" smtClean="0"/>
                        <a:t>6.7</a:t>
                      </a:r>
                      <a:endParaRPr lang="en-US" b="1" dirty="0"/>
                    </a:p>
                  </a:txBody>
                  <a:tcPr marL="45720" marR="411480" anchor="ctr">
                    <a:lnB w="38100" cap="flat" cmpd="sng" algn="ctr">
                      <a:solidFill>
                        <a:schemeClr val="tx2"/>
                      </a:solidFill>
                      <a:prstDash val="solid"/>
                      <a:round/>
                      <a:headEnd type="none" w="med" len="med"/>
                      <a:tailEnd type="none" w="med" len="med"/>
                    </a:lnB>
                  </a:tcPr>
                </a:tc>
              </a:tr>
              <a:tr h="561975">
                <a:tc>
                  <a:txBody>
                    <a:bodyPr/>
                    <a:lstStyle/>
                    <a:p>
                      <a:pPr algn="ctr"/>
                      <a:r>
                        <a:rPr lang="en-US" b="1" dirty="0" smtClean="0"/>
                        <a:t>4/2007 – 2/2009</a:t>
                      </a:r>
                      <a:endParaRPr lang="en-US" b="1" dirty="0"/>
                    </a:p>
                  </a:txBody>
                  <a:tcPr anchor="ctr">
                    <a:lnR w="12700" cap="flat" cmpd="sng" algn="ctr">
                      <a:solidFill>
                        <a:schemeClr val="tx2"/>
                      </a:solidFill>
                      <a:prstDash val="solid"/>
                      <a:round/>
                      <a:headEnd type="none" w="med" len="med"/>
                      <a:tailEnd type="none" w="med" len="med"/>
                    </a:lnR>
                    <a:lnT w="38100"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tcPr>
                </a:tc>
                <a:tc>
                  <a:txBody>
                    <a:bodyPr/>
                    <a:lstStyle/>
                    <a:p>
                      <a:pPr marL="457200" lvl="0" algn="r"/>
                      <a:r>
                        <a:rPr lang="en-US" b="1" dirty="0" smtClean="0"/>
                        <a:t>-1.8</a:t>
                      </a:r>
                      <a:endParaRPr lang="en-US" b="1" dirty="0"/>
                    </a:p>
                  </a:txBody>
                  <a:tcPr marR="548640" anchor="ctr">
                    <a:lnL w="12700" cap="flat" cmpd="sng" algn="ctr">
                      <a:solidFill>
                        <a:schemeClr val="tx2"/>
                      </a:solidFill>
                      <a:prstDash val="solid"/>
                      <a:round/>
                      <a:headEnd type="none" w="med" len="med"/>
                      <a:tailEnd type="none" w="med" len="med"/>
                    </a:lnL>
                    <a:lnT w="38100"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tcPr>
                </a:tc>
                <a:tc>
                  <a:txBody>
                    <a:bodyPr/>
                    <a:lstStyle/>
                    <a:p>
                      <a:pPr marL="457200" lvl="0" algn="r"/>
                      <a:r>
                        <a:rPr lang="en-US" b="1" dirty="0" smtClean="0"/>
                        <a:t>6.5</a:t>
                      </a:r>
                      <a:endParaRPr lang="en-US" b="1" dirty="0"/>
                    </a:p>
                  </a:txBody>
                  <a:tcPr marL="45720" marR="594360" anchor="ctr">
                    <a:lnT w="38100"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tcPr>
                </a:tc>
                <a:tc>
                  <a:txBody>
                    <a:bodyPr/>
                    <a:lstStyle/>
                    <a:p>
                      <a:pPr marL="457200" lvl="0" algn="r"/>
                      <a:r>
                        <a:rPr lang="en-US" b="1" dirty="0" smtClean="0"/>
                        <a:t>1.8</a:t>
                      </a:r>
                      <a:endParaRPr lang="en-US" b="1" dirty="0"/>
                    </a:p>
                  </a:txBody>
                  <a:tcPr marL="45720" marR="411480" anchor="ctr">
                    <a:lnT w="38100"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tcPr>
                </a:tc>
                <a:tc>
                  <a:txBody>
                    <a:bodyPr/>
                    <a:lstStyle/>
                    <a:p>
                      <a:pPr marL="457200" lvl="0" algn="r"/>
                      <a:r>
                        <a:rPr lang="en-US" b="1" dirty="0" smtClean="0"/>
                        <a:t>8.3</a:t>
                      </a:r>
                      <a:endParaRPr lang="en-US" b="1" dirty="0"/>
                    </a:p>
                  </a:txBody>
                  <a:tcPr marL="45720" marR="411480" anchor="ctr">
                    <a:lnT w="38100"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tcPr>
                </a:tc>
              </a:tr>
              <a:tr h="561975">
                <a:tc>
                  <a:txBody>
                    <a:bodyPr/>
                    <a:lstStyle/>
                    <a:p>
                      <a:pPr algn="ctr"/>
                      <a:r>
                        <a:rPr lang="en-US" b="1" dirty="0" smtClean="0">
                          <a:solidFill>
                            <a:schemeClr val="bg2"/>
                          </a:solidFill>
                        </a:rPr>
                        <a:t>1/1960 – 2/2009</a:t>
                      </a:r>
                      <a:endParaRPr lang="en-US" b="1" dirty="0">
                        <a:solidFill>
                          <a:schemeClr val="bg2"/>
                        </a:solidFill>
                      </a:endParaRPr>
                    </a:p>
                  </a:txBody>
                  <a:tcPr anchor="ctr">
                    <a:lnT w="9525" cap="flat" cmpd="sng" algn="ctr">
                      <a:solidFill>
                        <a:schemeClr val="tx2"/>
                      </a:solidFill>
                      <a:prstDash val="solid"/>
                      <a:round/>
                      <a:headEnd type="none" w="med" len="med"/>
                      <a:tailEnd type="none" w="med" len="med"/>
                    </a:lnT>
                    <a:solidFill>
                      <a:schemeClr val="tx2"/>
                    </a:solidFill>
                  </a:tcPr>
                </a:tc>
                <a:tc>
                  <a:txBody>
                    <a:bodyPr/>
                    <a:lstStyle/>
                    <a:p>
                      <a:pPr marL="457200" lvl="0" algn="r"/>
                      <a:r>
                        <a:rPr lang="en-US" b="1" dirty="0" smtClean="0">
                          <a:solidFill>
                            <a:schemeClr val="bg2"/>
                          </a:solidFill>
                        </a:rPr>
                        <a:t>3.2</a:t>
                      </a:r>
                      <a:endParaRPr lang="en-US" b="1" dirty="0">
                        <a:solidFill>
                          <a:schemeClr val="bg2"/>
                        </a:solidFill>
                      </a:endParaRPr>
                    </a:p>
                  </a:txBody>
                  <a:tcPr marR="548640" anchor="ctr">
                    <a:lnT w="9525" cap="flat" cmpd="sng" algn="ctr">
                      <a:solidFill>
                        <a:schemeClr val="tx2"/>
                      </a:solidFill>
                      <a:prstDash val="solid"/>
                      <a:round/>
                      <a:headEnd type="none" w="med" len="med"/>
                      <a:tailEnd type="none" w="med" len="med"/>
                    </a:lnT>
                    <a:solidFill>
                      <a:schemeClr val="tx2"/>
                    </a:solidFill>
                  </a:tcPr>
                </a:tc>
                <a:tc>
                  <a:txBody>
                    <a:bodyPr/>
                    <a:lstStyle/>
                    <a:p>
                      <a:pPr marL="457200" lvl="0" algn="r"/>
                      <a:r>
                        <a:rPr lang="en-US" b="1" dirty="0" smtClean="0">
                          <a:solidFill>
                            <a:schemeClr val="bg2"/>
                          </a:solidFill>
                        </a:rPr>
                        <a:t>5.9</a:t>
                      </a:r>
                      <a:endParaRPr lang="en-US" b="1" dirty="0">
                        <a:solidFill>
                          <a:schemeClr val="bg2"/>
                        </a:solidFill>
                      </a:endParaRPr>
                    </a:p>
                  </a:txBody>
                  <a:tcPr marL="45720" marR="594360" anchor="ctr">
                    <a:lnT w="9525" cap="flat" cmpd="sng" algn="ctr">
                      <a:solidFill>
                        <a:schemeClr val="tx2"/>
                      </a:solidFill>
                      <a:prstDash val="solid"/>
                      <a:round/>
                      <a:headEnd type="none" w="med" len="med"/>
                      <a:tailEnd type="none" w="med" len="med"/>
                    </a:lnT>
                    <a:solidFill>
                      <a:schemeClr val="tx2"/>
                    </a:solidFill>
                  </a:tcPr>
                </a:tc>
                <a:tc>
                  <a:txBody>
                    <a:bodyPr/>
                    <a:lstStyle/>
                    <a:p>
                      <a:pPr marL="457200" lvl="0" algn="r"/>
                      <a:r>
                        <a:rPr lang="en-US" b="1" dirty="0" smtClean="0">
                          <a:solidFill>
                            <a:schemeClr val="bg2"/>
                          </a:solidFill>
                        </a:rPr>
                        <a:t>3.7</a:t>
                      </a:r>
                      <a:endParaRPr lang="en-US" b="1" dirty="0">
                        <a:solidFill>
                          <a:schemeClr val="bg2"/>
                        </a:solidFill>
                      </a:endParaRPr>
                    </a:p>
                  </a:txBody>
                  <a:tcPr marL="45720" marR="411480" anchor="ctr">
                    <a:lnT w="9525" cap="flat" cmpd="sng" algn="ctr">
                      <a:solidFill>
                        <a:schemeClr val="tx2"/>
                      </a:solidFill>
                      <a:prstDash val="solid"/>
                      <a:round/>
                      <a:headEnd type="none" w="med" len="med"/>
                      <a:tailEnd type="none" w="med" len="med"/>
                    </a:lnT>
                    <a:solidFill>
                      <a:schemeClr val="tx2"/>
                    </a:solidFill>
                  </a:tcPr>
                </a:tc>
                <a:tc>
                  <a:txBody>
                    <a:bodyPr/>
                    <a:lstStyle/>
                    <a:p>
                      <a:pPr marL="457200" lvl="0" algn="r"/>
                      <a:r>
                        <a:rPr lang="en-US" b="1" dirty="0" smtClean="0">
                          <a:solidFill>
                            <a:schemeClr val="bg2"/>
                          </a:solidFill>
                        </a:rPr>
                        <a:t>9.6</a:t>
                      </a:r>
                      <a:endParaRPr lang="en-US" b="1" dirty="0">
                        <a:solidFill>
                          <a:schemeClr val="bg2"/>
                        </a:solidFill>
                      </a:endParaRPr>
                    </a:p>
                  </a:txBody>
                  <a:tcPr marL="45720" marR="411480" anchor="ctr">
                    <a:lnT w="9525" cap="flat" cmpd="sng" algn="ctr">
                      <a:solidFill>
                        <a:schemeClr val="tx2"/>
                      </a:solidFill>
                      <a:prstDash val="solid"/>
                      <a:round/>
                      <a:headEnd type="none" w="med" len="med"/>
                      <a:tailEnd type="none" w="med" len="med"/>
                    </a:lnT>
                    <a:solidFill>
                      <a:schemeClr val="tx2"/>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884238"/>
          </a:xfrm>
        </p:spPr>
        <p:txBody>
          <a:bodyPr/>
          <a:lstStyle/>
          <a:p>
            <a:r>
              <a:rPr lang="en-US" dirty="0" smtClean="0">
                <a:effectLst>
                  <a:outerShdw blurRad="38100" dist="38100" dir="2700000" algn="tl">
                    <a:srgbClr val="000000">
                      <a:alpha val="43137"/>
                    </a:srgbClr>
                  </a:outerShdw>
                </a:effectLst>
              </a:rPr>
              <a:t>U.S. Economy in 2009</a:t>
            </a:r>
            <a:endParaRPr lang="en-US" dirty="0">
              <a:effectLst>
                <a:outerShdw blurRad="38100" dist="38100" dir="2700000" algn="tl">
                  <a:srgbClr val="000000">
                    <a:alpha val="43137"/>
                  </a:srgbClr>
                </a:outerShdw>
              </a:effectLst>
            </a:endParaRPr>
          </a:p>
        </p:txBody>
      </p:sp>
      <p:graphicFrame>
        <p:nvGraphicFramePr>
          <p:cNvPr id="3" name="Content Placeholder 3"/>
          <p:cNvGraphicFramePr>
            <a:graphicFrameLocks/>
          </p:cNvGraphicFramePr>
          <p:nvPr/>
        </p:nvGraphicFramePr>
        <p:xfrm>
          <a:off x="457200" y="1600200"/>
          <a:ext cx="8229600" cy="4221480"/>
        </p:xfrm>
        <a:graphic>
          <a:graphicData uri="http://schemas.openxmlformats.org/drawingml/2006/table">
            <a:tbl>
              <a:tblPr firstRow="1" bandRow="1">
                <a:tableStyleId>{073A0DAA-6AF3-43AB-8588-CEC1D06C72B9}</a:tableStyleId>
              </a:tblPr>
              <a:tblGrid>
                <a:gridCol w="1371600"/>
                <a:gridCol w="990600"/>
                <a:gridCol w="762000"/>
                <a:gridCol w="762000"/>
                <a:gridCol w="762000"/>
                <a:gridCol w="762000"/>
                <a:gridCol w="838200"/>
                <a:gridCol w="990600"/>
                <a:gridCol w="990600"/>
              </a:tblGrid>
              <a:tr h="533400">
                <a:tc rowSpan="2">
                  <a:txBody>
                    <a:bodyPr/>
                    <a:lstStyle/>
                    <a:p>
                      <a:pPr algn="l"/>
                      <a:endParaRPr lang="en-US" sz="1800" b="1" dirty="0">
                        <a:solidFill>
                          <a:schemeClr val="bg2"/>
                        </a:solidFill>
                      </a:endParaRPr>
                    </a:p>
                  </a:txBody>
                  <a:tcPr anchor="b">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tx2"/>
                    </a:solidFill>
                  </a:tcPr>
                </a:tc>
                <a:tc rowSpan="2">
                  <a:txBody>
                    <a:bodyPr/>
                    <a:lstStyle/>
                    <a:p>
                      <a:pPr algn="ctr"/>
                      <a:r>
                        <a:rPr lang="en-US" sz="1800" b="1" dirty="0" smtClean="0">
                          <a:solidFill>
                            <a:schemeClr val="bg2"/>
                          </a:solidFill>
                        </a:rPr>
                        <a:t>2008</a:t>
                      </a:r>
                      <a:br>
                        <a:rPr lang="en-US" sz="1800" b="1" dirty="0" smtClean="0">
                          <a:solidFill>
                            <a:schemeClr val="bg2"/>
                          </a:solidFill>
                        </a:rPr>
                      </a:br>
                      <a:r>
                        <a:rPr lang="en-US" sz="1800" b="1" dirty="0" smtClean="0">
                          <a:solidFill>
                            <a:schemeClr val="bg2"/>
                          </a:solidFill>
                        </a:rPr>
                        <a:t>Avg.</a:t>
                      </a:r>
                      <a:endParaRPr lang="en-US" sz="1800" b="1" dirty="0">
                        <a:solidFill>
                          <a:schemeClr val="bg2"/>
                        </a:solidFill>
                      </a:endParaRP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tx2"/>
                    </a:solidFill>
                  </a:tcPr>
                </a:tc>
                <a:tc gridSpan="5">
                  <a:txBody>
                    <a:bodyPr/>
                    <a:lstStyle/>
                    <a:p>
                      <a:pPr algn="ctr"/>
                      <a:r>
                        <a:rPr lang="en-US" sz="1800" b="1" dirty="0" smtClean="0">
                          <a:solidFill>
                            <a:schemeClr val="bg2"/>
                          </a:solidFill>
                        </a:rPr>
                        <a:t>TIME</a:t>
                      </a:r>
                      <a:r>
                        <a:rPr lang="en-US" sz="1800" b="1" baseline="0" dirty="0" smtClean="0">
                          <a:solidFill>
                            <a:schemeClr val="bg2"/>
                          </a:solidFill>
                        </a:rPr>
                        <a:t> SERIES FORECAST </a:t>
                      </a:r>
                      <a:r>
                        <a:rPr lang="en-US" sz="1800" b="1" dirty="0" smtClean="0">
                          <a:solidFill>
                            <a:schemeClr val="bg2"/>
                          </a:solidFill>
                        </a:rPr>
                        <a:t>2009</a:t>
                      </a:r>
                      <a:endParaRPr lang="en-US" sz="1800" b="1" dirty="0">
                        <a:solidFill>
                          <a:schemeClr val="bg2"/>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B w="12700" cap="flat" cmpd="sng" algn="ctr">
                      <a:solidFill>
                        <a:schemeClr val="bg2"/>
                      </a:solidFill>
                      <a:prstDash val="solid"/>
                      <a:round/>
                      <a:headEnd type="none" w="med" len="med"/>
                      <a:tailEnd type="none" w="med" len="med"/>
                    </a:lnB>
                    <a:solidFill>
                      <a:schemeClr val="tx2"/>
                    </a:solidFill>
                  </a:tcPr>
                </a:tc>
                <a:tc hMerge="1">
                  <a:txBody>
                    <a:bodyPr/>
                    <a:lstStyle/>
                    <a:p>
                      <a:pPr algn="ctr"/>
                      <a:endParaRPr lang="en-US" sz="1600" b="1" dirty="0"/>
                    </a:p>
                  </a:txBody>
                  <a:tcPr anchor="b"/>
                </a:tc>
                <a:tc hMerge="1">
                  <a:txBody>
                    <a:bodyPr/>
                    <a:lstStyle/>
                    <a:p>
                      <a:pPr algn="ctr"/>
                      <a:endParaRPr lang="en-US" sz="1600" b="1" dirty="0"/>
                    </a:p>
                  </a:txBody>
                  <a:tcPr anchor="b"/>
                </a:tc>
                <a:tc hMerge="1">
                  <a:txBody>
                    <a:bodyPr/>
                    <a:lstStyle/>
                    <a:p>
                      <a:pPr algn="ctr"/>
                      <a:endParaRPr lang="en-US" sz="1600" b="1" dirty="0"/>
                    </a:p>
                  </a:txBody>
                  <a:tcPr anchor="b"/>
                </a:tc>
                <a:tc hMerge="1">
                  <a:txBody>
                    <a:bodyPr/>
                    <a:lstStyle/>
                    <a:p>
                      <a:pPr algn="ctr"/>
                      <a:endParaRPr lang="en-US" sz="1600" b="1" dirty="0"/>
                    </a:p>
                  </a:txBody>
                  <a:tcPr anchor="b"/>
                </a:tc>
                <a:tc gridSpan="2">
                  <a:txBody>
                    <a:bodyPr/>
                    <a:lstStyle/>
                    <a:p>
                      <a:pPr algn="ctr"/>
                      <a:r>
                        <a:rPr lang="en-US" sz="1800" b="1" dirty="0" smtClean="0">
                          <a:solidFill>
                            <a:schemeClr val="bg2"/>
                          </a:solidFill>
                        </a:rPr>
                        <a:t>CONSENSUS</a:t>
                      </a:r>
                      <a:endParaRPr lang="en-US" sz="1800" b="1" dirty="0">
                        <a:solidFill>
                          <a:schemeClr val="bg2"/>
                        </a:solidFill>
                      </a:endParaRPr>
                    </a:p>
                  </a:txBody>
                  <a:tcPr anchor="ctr">
                    <a:lnL w="12700" cap="flat" cmpd="sng" algn="ctr">
                      <a:solidFill>
                        <a:schemeClr val="bg2"/>
                      </a:solidFill>
                      <a:prstDash val="solid"/>
                      <a:round/>
                      <a:headEnd type="none" w="med" len="med"/>
                      <a:tailEnd type="none" w="med" len="med"/>
                    </a:lnL>
                    <a:lnB w="12700" cap="flat" cmpd="sng" algn="ctr">
                      <a:solidFill>
                        <a:schemeClr val="bg2"/>
                      </a:solidFill>
                      <a:prstDash val="solid"/>
                      <a:round/>
                      <a:headEnd type="none" w="med" len="med"/>
                      <a:tailEnd type="none" w="med" len="med"/>
                    </a:lnB>
                    <a:solidFill>
                      <a:schemeClr val="tx2"/>
                    </a:solidFill>
                  </a:tcPr>
                </a:tc>
                <a:tc hMerge="1">
                  <a:txBody>
                    <a:bodyPr/>
                    <a:lstStyle/>
                    <a:p>
                      <a:endParaRPr lang="en-US" dirty="0"/>
                    </a:p>
                  </a:txBody>
                  <a:tcPr anchor="b"/>
                </a:tc>
              </a:tr>
              <a:tr h="549442">
                <a:tc vMerge="1">
                  <a:txBody>
                    <a:bodyPr/>
                    <a:lstStyle/>
                    <a:p>
                      <a:endParaRPr lang="en-US"/>
                    </a:p>
                  </a:txBody>
                  <a:tcPr/>
                </a:tc>
                <a:tc vMerge="1">
                  <a:txBody>
                    <a:bodyPr/>
                    <a:lstStyle/>
                    <a:p>
                      <a:endParaRPr lang="en-US"/>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chemeClr val="bg2"/>
                          </a:solidFill>
                        </a:rPr>
                        <a:t>Q</a:t>
                      </a:r>
                      <a:r>
                        <a:rPr lang="en-US" sz="1800" b="1" baseline="0" dirty="0" smtClean="0">
                          <a:solidFill>
                            <a:schemeClr val="bg2"/>
                          </a:solidFill>
                        </a:rPr>
                        <a:t> 1</a:t>
                      </a:r>
                      <a:endParaRPr lang="en-US" sz="1800" b="1" dirty="0" smtClean="0">
                        <a:solidFill>
                          <a:schemeClr val="bg2"/>
                        </a:solidFill>
                      </a:endParaRP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ln>
                            <a:noFill/>
                          </a:ln>
                          <a:solidFill>
                            <a:schemeClr val="bg2"/>
                          </a:solidFill>
                        </a:rPr>
                        <a:t>Q 2</a:t>
                      </a: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chemeClr val="bg2"/>
                          </a:solidFill>
                        </a:rPr>
                        <a:t>Q 3</a:t>
                      </a: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chemeClr val="bg2"/>
                          </a:solidFill>
                        </a:rPr>
                        <a:t>Q 4</a:t>
                      </a: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chemeClr val="bg2"/>
                          </a:solidFill>
                        </a:rPr>
                        <a:t>2009 Avg.</a:t>
                      </a: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dirty="0" smtClean="0">
                          <a:solidFill>
                            <a:schemeClr val="bg2"/>
                          </a:solidFill>
                        </a:rPr>
                        <a:t>Round Table</a:t>
                      </a:r>
                    </a:p>
                  </a:txBody>
                  <a:tcPr anchor="b">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800" b="1" dirty="0" smtClean="0">
                          <a:solidFill>
                            <a:schemeClr val="bg2"/>
                          </a:solidFill>
                        </a:rPr>
                        <a:t>Blue Chip</a:t>
                      </a:r>
                      <a:endParaRPr lang="en-US" sz="1800" b="1" dirty="0">
                        <a:solidFill>
                          <a:schemeClr val="bg2"/>
                        </a:solidFill>
                      </a:endParaRPr>
                    </a:p>
                  </a:txBody>
                  <a:tcPr anchor="b">
                    <a:lnL w="12700" cap="flat" cmpd="sng" algn="ctr">
                      <a:solidFill>
                        <a:schemeClr val="bg2"/>
                      </a:solidFill>
                      <a:prstDash val="solid"/>
                      <a:round/>
                      <a:headEnd type="none" w="med" len="med"/>
                      <a:tailEnd type="none" w="med" len="med"/>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tx2"/>
                    </a:solidFill>
                  </a:tcPr>
                </a:tc>
              </a:tr>
              <a:tr h="762000">
                <a:tc>
                  <a:txBody>
                    <a:bodyPr/>
                    <a:lstStyle/>
                    <a:p>
                      <a:r>
                        <a:rPr lang="en-US" sz="1800" b="1" dirty="0" smtClean="0"/>
                        <a:t>Real GDP Growth</a:t>
                      </a:r>
                      <a:endParaRPr lang="en-US" sz="1800" b="1" dirty="0"/>
                    </a:p>
                  </a:txBody>
                  <a:tcP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r>
                        <a:rPr lang="en-US" sz="1800" b="1" dirty="0" smtClean="0"/>
                        <a:t>-1.8</a:t>
                      </a:r>
                      <a:endParaRPr lang="en-US" sz="1800" b="1"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baseline="0" dirty="0" smtClean="0">
                          <a:solidFill>
                            <a:schemeClr val="dk1"/>
                          </a:solidFill>
                          <a:latin typeface="+mn-lt"/>
                          <a:ea typeface="+mn-ea"/>
                          <a:cs typeface="+mn-cs"/>
                        </a:rPr>
                        <a:t> </a:t>
                      </a:r>
                      <a:r>
                        <a:rPr lang="en-US" sz="1800" b="1" kern="1200" dirty="0" smtClean="0">
                          <a:solidFill>
                            <a:schemeClr val="dk1"/>
                          </a:solidFill>
                          <a:latin typeface="+mn-lt"/>
                          <a:ea typeface="+mn-ea"/>
                          <a:cs typeface="+mn-cs"/>
                        </a:rPr>
                        <a:t>2.2</a:t>
                      </a:r>
                    </a:p>
                    <a:p>
                      <a:pPr marL="0" algn="ctr" defTabSz="457200" rtl="0" eaLnBrk="1" latinLnBrk="0" hangingPunct="1"/>
                      <a:r>
                        <a:rPr lang="en-US" sz="1800" b="0" kern="1200" dirty="0" smtClean="0">
                          <a:solidFill>
                            <a:srgbClr val="CC0000"/>
                          </a:solidFill>
                          <a:latin typeface="+mn-lt"/>
                          <a:ea typeface="+mn-ea"/>
                          <a:cs typeface="+mn-cs"/>
                        </a:rPr>
                        <a:t>-6.4</a:t>
                      </a:r>
                      <a:endParaRPr lang="en-US" sz="1800" b="0" kern="1200" dirty="0">
                        <a:solidFill>
                          <a:srgbClr val="CC0000"/>
                        </a:solidFill>
                        <a:latin typeface="+mn-lt"/>
                        <a:ea typeface="+mn-ea"/>
                        <a:cs typeface="+mn-cs"/>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 2.5</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-1.0</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5.6</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(2.5)</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3.5</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(2.2)</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3.5</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(-0.7)</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1.5</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1.4</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762000">
                <a:tc>
                  <a:txBody>
                    <a:bodyPr/>
                    <a:lstStyle/>
                    <a:p>
                      <a:r>
                        <a:rPr lang="en-US" sz="1800" b="1" dirty="0" smtClean="0"/>
                        <a:t>Inflation</a:t>
                      </a:r>
                      <a:endParaRPr lang="en-US" sz="1800" b="1" dirty="0"/>
                    </a:p>
                  </a:txBody>
                  <a:tcP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algn="ctr"/>
                      <a:r>
                        <a:rPr lang="en-US" sz="1800" b="1" dirty="0" smtClean="0"/>
                        <a:t> 2.0</a:t>
                      </a:r>
                      <a:endParaRPr lang="en-US" sz="1800" b="1"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3.4</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1.9</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3.3</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0.2</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4.4</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(1.2)</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3.9</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(0.8)</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3.8</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(1.0)</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3.3</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2.0</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tx2">
                        <a:alpha val="20000"/>
                      </a:schemeClr>
                    </a:solidFill>
                  </a:tcPr>
                </a:tc>
              </a:tr>
              <a:tr h="762000">
                <a:tc>
                  <a:txBody>
                    <a:bodyPr/>
                    <a:lstStyle/>
                    <a:p>
                      <a:r>
                        <a:rPr lang="en-US" sz="1800" b="1" dirty="0" err="1" smtClean="0"/>
                        <a:t>Unempl</a:t>
                      </a:r>
                      <a:r>
                        <a:rPr lang="en-US" sz="1800" b="1" dirty="0" smtClean="0"/>
                        <a:t>.</a:t>
                      </a:r>
                    </a:p>
                    <a:p>
                      <a:r>
                        <a:rPr lang="en-US" sz="1800" b="1" dirty="0" smtClean="0"/>
                        <a:t>Rate</a:t>
                      </a:r>
                      <a:endParaRPr lang="en-US" sz="1800" b="1" dirty="0"/>
                    </a:p>
                  </a:txBody>
                  <a:tcP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algn="ctr"/>
                      <a:r>
                        <a:rPr lang="en-US" sz="1800" b="1" dirty="0" smtClean="0"/>
                        <a:t> 5.8</a:t>
                      </a:r>
                      <a:endParaRPr lang="en-US" sz="1800" b="1"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6.9</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8.1</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7.0</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9.2</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6.8</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(9.8)</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6.7</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spc="-100" baseline="0" dirty="0" smtClean="0">
                          <a:solidFill>
                            <a:srgbClr val="CC0000"/>
                          </a:solidFill>
                          <a:latin typeface="+mn-lt"/>
                          <a:ea typeface="+mn-ea"/>
                          <a:cs typeface="+mn-cs"/>
                        </a:rPr>
                        <a:t>(10.0)</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6.9</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(9.3)</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7.1</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c>
                  <a:txBody>
                    <a:bodyPr/>
                    <a:lstStyle/>
                    <a:p>
                      <a:pPr marL="0" algn="ctr" defTabSz="457200" rtl="0" eaLnBrk="1" latinLnBrk="0" hangingPunct="1"/>
                      <a:r>
                        <a:rPr lang="en-US" sz="1800" b="1" kern="1200" dirty="0" smtClean="0">
                          <a:solidFill>
                            <a:schemeClr val="dk1"/>
                          </a:solidFill>
                          <a:latin typeface="+mn-lt"/>
                          <a:ea typeface="+mn-ea"/>
                          <a:cs typeface="+mn-cs"/>
                        </a:rPr>
                        <a:t>6.9</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tcPr>
                </a:tc>
              </a:tr>
              <a:tr h="762000">
                <a:tc>
                  <a:txBody>
                    <a:bodyPr/>
                    <a:lstStyle/>
                    <a:p>
                      <a:r>
                        <a:rPr lang="en-US" sz="1800" b="1" dirty="0" smtClean="0"/>
                        <a:t>10-year</a:t>
                      </a:r>
                      <a:r>
                        <a:rPr lang="en-US" sz="1800" b="1" baseline="0" dirty="0" smtClean="0"/>
                        <a:t> </a:t>
                      </a:r>
                    </a:p>
                    <a:p>
                      <a:r>
                        <a:rPr lang="en-US" sz="1800" b="1" baseline="0" dirty="0" smtClean="0"/>
                        <a:t>T-Bond</a:t>
                      </a:r>
                      <a:endParaRPr lang="en-US" sz="1800" b="1" dirty="0"/>
                    </a:p>
                  </a:txBody>
                  <a:tcPr>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algn="ctr"/>
                      <a:r>
                        <a:rPr lang="en-US" sz="1800" b="1" dirty="0" smtClean="0"/>
                        <a:t> 3.7</a:t>
                      </a:r>
                      <a:endParaRPr lang="en-US" sz="1800" b="1"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3.9</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2.7</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4.0</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3.3</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4.0</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(3.4)</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4.0</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(3.4)</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4.0</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0" kern="1200" dirty="0" smtClean="0">
                          <a:solidFill>
                            <a:srgbClr val="CC0000"/>
                          </a:solidFill>
                          <a:latin typeface="+mn-lt"/>
                          <a:ea typeface="+mn-ea"/>
                          <a:cs typeface="+mn-cs"/>
                        </a:rPr>
                        <a:t>(3.2)</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4.3</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solidFill>
                      <a:schemeClr val="tx2">
                        <a:alpha val="20000"/>
                      </a:schemeClr>
                    </a:solidFill>
                  </a:tcPr>
                </a:tc>
                <a:tc>
                  <a:txBody>
                    <a:bodyPr/>
                    <a:lstStyle/>
                    <a:p>
                      <a:pPr marL="0" algn="ctr" defTabSz="457200" rtl="0" eaLnBrk="1" latinLnBrk="0" hangingPunct="1"/>
                      <a:r>
                        <a:rPr lang="en-US" sz="1800" b="1" kern="1200" dirty="0" smtClean="0">
                          <a:solidFill>
                            <a:schemeClr val="dk1"/>
                          </a:solidFill>
                          <a:latin typeface="+mn-lt"/>
                          <a:ea typeface="+mn-ea"/>
                          <a:cs typeface="+mn-cs"/>
                        </a:rPr>
                        <a:t>3.9</a:t>
                      </a:r>
                      <a:endParaRPr lang="en-US" sz="1800" b="1" kern="1200" dirty="0">
                        <a:solidFill>
                          <a:schemeClr val="dk1"/>
                        </a:solidFill>
                        <a:latin typeface="+mn-lt"/>
                        <a:ea typeface="+mn-ea"/>
                        <a:cs typeface="+mn-cs"/>
                      </a:endParaRPr>
                    </a:p>
                  </a:txBody>
                  <a:tcPr>
                    <a:lnL w="12700" cap="flat" cmpd="sng" algn="ctr">
                      <a:solidFill>
                        <a:schemeClr val="bg2"/>
                      </a:solidFill>
                      <a:prstDash val="solid"/>
                      <a:round/>
                      <a:headEnd type="none" w="med" len="med"/>
                      <a:tailEnd type="none" w="med" len="med"/>
                    </a:lnL>
                    <a:lnT w="12700" cap="flat" cmpd="sng" algn="ctr">
                      <a:solidFill>
                        <a:schemeClr val="bg2"/>
                      </a:solidFill>
                      <a:prstDash val="solid"/>
                      <a:round/>
                      <a:headEnd type="none" w="med" len="med"/>
                      <a:tailEnd type="none" w="med" len="med"/>
                    </a:lnT>
                    <a:solidFill>
                      <a:schemeClr val="tx2">
                        <a:alpha val="20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884238"/>
          </a:xfrm>
        </p:spPr>
        <p:txBody>
          <a:bodyPr/>
          <a:lstStyle/>
          <a:p>
            <a:r>
              <a:rPr lang="en-US" sz="3800" dirty="0" smtClean="0">
                <a:effectLst>
                  <a:outerShdw blurRad="38100" dist="38100" dir="2700000" algn="tl">
                    <a:srgbClr val="000000">
                      <a:alpha val="43137"/>
                    </a:srgbClr>
                  </a:outerShdw>
                </a:effectLst>
              </a:rPr>
              <a:t>Securities Market Regulatory Acts</a:t>
            </a:r>
            <a:endParaRPr lang="en-US" sz="3800" dirty="0">
              <a:effectLst>
                <a:outerShdw blurRad="38100" dist="38100" dir="2700000" algn="tl">
                  <a:srgbClr val="000000">
                    <a:alpha val="43137"/>
                  </a:srgbClr>
                </a:outerShdw>
              </a:effectLst>
            </a:endParaRPr>
          </a:p>
        </p:txBody>
      </p:sp>
      <p:sp>
        <p:nvSpPr>
          <p:cNvPr id="3" name="Content Placeholder 2"/>
          <p:cNvSpPr>
            <a:spLocks noGrp="1"/>
          </p:cNvSpPr>
          <p:nvPr>
            <p:ph sz="half" idx="1"/>
          </p:nvPr>
        </p:nvSpPr>
        <p:spPr>
          <a:xfrm>
            <a:off x="685800" y="1600200"/>
            <a:ext cx="3810000" cy="4525963"/>
          </a:xfrm>
        </p:spPr>
        <p:txBody>
          <a:bodyPr/>
          <a:lstStyle/>
          <a:p>
            <a:pPr>
              <a:spcBef>
                <a:spcPts val="0"/>
              </a:spcBef>
              <a:spcAft>
                <a:spcPts val="3600"/>
              </a:spcAft>
            </a:pPr>
            <a:r>
              <a:rPr lang="en-US" sz="2400" dirty="0" smtClean="0"/>
              <a:t>Securities Act of 1933</a:t>
            </a:r>
          </a:p>
          <a:p>
            <a:pPr>
              <a:spcBef>
                <a:spcPts val="0"/>
              </a:spcBef>
              <a:spcAft>
                <a:spcPts val="3600"/>
              </a:spcAft>
            </a:pPr>
            <a:r>
              <a:rPr lang="en-US" sz="2400" dirty="0" smtClean="0"/>
              <a:t>Securities Exchange Act of 1934</a:t>
            </a:r>
          </a:p>
          <a:p>
            <a:pPr>
              <a:spcBef>
                <a:spcPts val="0"/>
              </a:spcBef>
              <a:spcAft>
                <a:spcPts val="3600"/>
              </a:spcAft>
            </a:pPr>
            <a:r>
              <a:rPr lang="en-US" sz="2400" dirty="0" smtClean="0"/>
              <a:t>Public Utility Holding Company Act of 1935</a:t>
            </a:r>
          </a:p>
          <a:p>
            <a:pPr>
              <a:spcBef>
                <a:spcPts val="0"/>
              </a:spcBef>
              <a:spcAft>
                <a:spcPts val="3600"/>
              </a:spcAft>
            </a:pPr>
            <a:r>
              <a:rPr lang="en-US" sz="2400" dirty="0" smtClean="0"/>
              <a:t>Trust Indenture Act of 1939</a:t>
            </a:r>
          </a:p>
        </p:txBody>
      </p:sp>
      <p:sp>
        <p:nvSpPr>
          <p:cNvPr id="4" name="Content Placeholder 3"/>
          <p:cNvSpPr>
            <a:spLocks noGrp="1"/>
          </p:cNvSpPr>
          <p:nvPr>
            <p:ph sz="half" idx="2"/>
          </p:nvPr>
        </p:nvSpPr>
        <p:spPr>
          <a:xfrm>
            <a:off x="4953000" y="1600200"/>
            <a:ext cx="3733800" cy="4525963"/>
          </a:xfrm>
        </p:spPr>
        <p:txBody>
          <a:bodyPr/>
          <a:lstStyle/>
          <a:p>
            <a:pPr>
              <a:spcBef>
                <a:spcPts val="0"/>
              </a:spcBef>
              <a:spcAft>
                <a:spcPts val="3600"/>
              </a:spcAft>
            </a:pPr>
            <a:r>
              <a:rPr lang="en-US" sz="2400" dirty="0" smtClean="0"/>
              <a:t>Investment Company Act of 1940</a:t>
            </a:r>
          </a:p>
          <a:p>
            <a:pPr>
              <a:spcBef>
                <a:spcPts val="0"/>
              </a:spcBef>
              <a:spcAft>
                <a:spcPts val="3600"/>
              </a:spcAft>
            </a:pPr>
            <a:r>
              <a:rPr lang="en-US" sz="2400" dirty="0" smtClean="0"/>
              <a:t>Investment Advisors Act of 1940</a:t>
            </a:r>
          </a:p>
          <a:p>
            <a:pPr>
              <a:spcBef>
                <a:spcPts val="0"/>
              </a:spcBef>
              <a:spcAft>
                <a:spcPts val="3600"/>
              </a:spcAft>
            </a:pPr>
            <a:r>
              <a:rPr lang="en-US" sz="2400" dirty="0" smtClean="0"/>
              <a:t>Securities Investor Protection Act of 1970</a:t>
            </a:r>
          </a:p>
          <a:p>
            <a:pPr>
              <a:spcBef>
                <a:spcPts val="0"/>
              </a:spcBef>
              <a:spcAft>
                <a:spcPts val="3600"/>
              </a:spcAft>
            </a:pPr>
            <a:r>
              <a:rPr lang="en-US" sz="2400" dirty="0" smtClean="0"/>
              <a:t>Sarbanes-Oxley Act of 2002</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lstStyle/>
          <a:p>
            <a:r>
              <a:rPr lang="en-US" sz="3200" dirty="0" smtClean="0">
                <a:effectLst>
                  <a:outerShdw blurRad="38100" dist="38100" dir="2700000" algn="tl">
                    <a:srgbClr val="000000">
                      <a:alpha val="43137"/>
                    </a:srgbClr>
                  </a:outerShdw>
                </a:effectLst>
              </a:rPr>
              <a:t>Frequencies of Amendments</a:t>
            </a:r>
            <a:endParaRPr lang="en-US" sz="3200"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1600200" y="1143000"/>
          <a:ext cx="5943601" cy="518160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296787"/>
                <a:gridCol w="2013573"/>
                <a:gridCol w="2633241"/>
              </a:tblGrid>
              <a:tr h="300318">
                <a:tc>
                  <a:txBody>
                    <a:bodyPr/>
                    <a:lstStyle/>
                    <a:p>
                      <a:endParaRPr lang="en-US" sz="1400" dirty="0">
                        <a:solidFill>
                          <a:schemeClr val="bg2"/>
                        </a:solidFill>
                      </a:endParaRPr>
                    </a:p>
                  </a:txBody>
                  <a:tcPr>
                    <a:solidFill>
                      <a:schemeClr val="tx2"/>
                    </a:solidFill>
                  </a:tcPr>
                </a:tc>
                <a:tc>
                  <a:txBody>
                    <a:bodyPr/>
                    <a:lstStyle/>
                    <a:p>
                      <a:pPr algn="ctr"/>
                      <a:r>
                        <a:rPr lang="en-US" sz="1400" dirty="0" smtClean="0">
                          <a:solidFill>
                            <a:schemeClr val="bg2"/>
                          </a:solidFill>
                        </a:rPr>
                        <a:t>Total # Amendments</a:t>
                      </a:r>
                      <a:endParaRPr lang="en-US" sz="1400" dirty="0">
                        <a:solidFill>
                          <a:schemeClr val="bg2"/>
                        </a:solidFill>
                      </a:endParaRPr>
                    </a:p>
                  </a:txBody>
                  <a:tcPr>
                    <a:solidFill>
                      <a:schemeClr val="tx2"/>
                    </a:solidFill>
                  </a:tcPr>
                </a:tc>
                <a:tc>
                  <a:txBody>
                    <a:bodyPr/>
                    <a:lstStyle/>
                    <a:p>
                      <a:pPr algn="ctr"/>
                      <a:r>
                        <a:rPr lang="en-US" sz="1400" dirty="0" smtClean="0">
                          <a:solidFill>
                            <a:schemeClr val="bg2"/>
                          </a:solidFill>
                        </a:rPr>
                        <a:t># Months w/Amendments</a:t>
                      </a:r>
                      <a:endParaRPr lang="en-US" sz="1400" dirty="0">
                        <a:solidFill>
                          <a:schemeClr val="bg2"/>
                        </a:solidFill>
                      </a:endParaRPr>
                    </a:p>
                  </a:txBody>
                  <a:tcPr>
                    <a:solidFill>
                      <a:schemeClr val="tx2"/>
                    </a:solidFill>
                  </a:tcPr>
                </a:tc>
              </a:tr>
              <a:tr h="300318">
                <a:tc>
                  <a:txBody>
                    <a:bodyPr/>
                    <a:lstStyle/>
                    <a:p>
                      <a:pPr algn="ctr"/>
                      <a:r>
                        <a:rPr lang="en-US" sz="1400" b="1" dirty="0" smtClean="0"/>
                        <a:t>1933-1935</a:t>
                      </a:r>
                      <a:endParaRPr lang="en-US" sz="1400" b="1" dirty="0"/>
                    </a:p>
                  </a:txBody>
                  <a:tcPr anchor="ctr"/>
                </a:tc>
                <a:tc>
                  <a:txBody>
                    <a:bodyPr/>
                    <a:lstStyle/>
                    <a:p>
                      <a:pPr algn="r"/>
                      <a:r>
                        <a:rPr lang="en-US" sz="1400" b="1" dirty="0" smtClean="0"/>
                        <a:t>20</a:t>
                      </a:r>
                      <a:endParaRPr lang="en-US" sz="1400" b="1" dirty="0"/>
                    </a:p>
                  </a:txBody>
                  <a:tcPr marR="822960" anchor="ctr"/>
                </a:tc>
                <a:tc>
                  <a:txBody>
                    <a:bodyPr/>
                    <a:lstStyle/>
                    <a:p>
                      <a:pPr algn="ctr"/>
                      <a:r>
                        <a:rPr lang="en-US" sz="1400" b="1" dirty="0" smtClean="0"/>
                        <a:t>3</a:t>
                      </a:r>
                      <a:endParaRPr lang="en-US" sz="1400" b="1" dirty="0"/>
                    </a:p>
                  </a:txBody>
                  <a:tcPr anchor="ctr"/>
                </a:tc>
              </a:tr>
              <a:tr h="300318">
                <a:tc>
                  <a:txBody>
                    <a:bodyPr/>
                    <a:lstStyle/>
                    <a:p>
                      <a:pPr algn="ctr"/>
                      <a:r>
                        <a:rPr lang="en-US" sz="1400" b="1" dirty="0" smtClean="0"/>
                        <a:t>1936-1940</a:t>
                      </a:r>
                      <a:endParaRPr lang="en-US" sz="1400" b="1" dirty="0"/>
                    </a:p>
                  </a:txBody>
                  <a:tcPr anchor="ctr"/>
                </a:tc>
                <a:tc>
                  <a:txBody>
                    <a:bodyPr/>
                    <a:lstStyle/>
                    <a:p>
                      <a:pPr algn="r"/>
                      <a:r>
                        <a:rPr lang="en-US" sz="1400" b="1" dirty="0" smtClean="0"/>
                        <a:t>18</a:t>
                      </a:r>
                      <a:endParaRPr lang="en-US" sz="1400" b="1" dirty="0"/>
                    </a:p>
                  </a:txBody>
                  <a:tcPr marR="822960" anchor="ctr"/>
                </a:tc>
                <a:tc>
                  <a:txBody>
                    <a:bodyPr/>
                    <a:lstStyle/>
                    <a:p>
                      <a:pPr algn="ctr"/>
                      <a:r>
                        <a:rPr lang="en-US" sz="1400" b="1" dirty="0" smtClean="0"/>
                        <a:t>4</a:t>
                      </a:r>
                      <a:endParaRPr lang="en-US" sz="1400" b="1" dirty="0"/>
                    </a:p>
                  </a:txBody>
                  <a:tcPr anchor="ctr"/>
                </a:tc>
              </a:tr>
              <a:tr h="300318">
                <a:tc>
                  <a:txBody>
                    <a:bodyPr/>
                    <a:lstStyle/>
                    <a:p>
                      <a:pPr algn="ctr"/>
                      <a:r>
                        <a:rPr lang="en-US" sz="1400" b="1" dirty="0" smtClean="0"/>
                        <a:t>1941-1945</a:t>
                      </a:r>
                      <a:endParaRPr lang="en-US" sz="1400" b="1" dirty="0"/>
                    </a:p>
                  </a:txBody>
                  <a:tcPr anchor="ctr"/>
                </a:tc>
                <a:tc>
                  <a:txBody>
                    <a:bodyPr/>
                    <a:lstStyle/>
                    <a:p>
                      <a:pPr algn="r"/>
                      <a:r>
                        <a:rPr lang="en-US" sz="1400" b="1" dirty="0" smtClean="0"/>
                        <a:t>3</a:t>
                      </a:r>
                      <a:endParaRPr lang="en-US" sz="1400" b="1" dirty="0"/>
                    </a:p>
                  </a:txBody>
                  <a:tcPr marR="822960" anchor="ctr"/>
                </a:tc>
                <a:tc>
                  <a:txBody>
                    <a:bodyPr/>
                    <a:lstStyle/>
                    <a:p>
                      <a:pPr algn="ctr"/>
                      <a:r>
                        <a:rPr lang="en-US" sz="1400" b="1" dirty="0" smtClean="0"/>
                        <a:t>3</a:t>
                      </a:r>
                      <a:endParaRPr lang="en-US" sz="1400" b="1" dirty="0"/>
                    </a:p>
                  </a:txBody>
                  <a:tcPr anchor="ctr"/>
                </a:tc>
              </a:tr>
              <a:tr h="300318">
                <a:tc>
                  <a:txBody>
                    <a:bodyPr/>
                    <a:lstStyle/>
                    <a:p>
                      <a:pPr algn="ctr"/>
                      <a:r>
                        <a:rPr lang="en-US" sz="1400" b="1" dirty="0" smtClean="0"/>
                        <a:t>1946-1950</a:t>
                      </a:r>
                      <a:endParaRPr lang="en-US" sz="1400" b="1" dirty="0"/>
                    </a:p>
                  </a:txBody>
                  <a:tcPr anchor="ctr"/>
                </a:tc>
                <a:tc>
                  <a:txBody>
                    <a:bodyPr/>
                    <a:lstStyle/>
                    <a:p>
                      <a:pPr algn="r"/>
                      <a:r>
                        <a:rPr lang="en-US" sz="1400" b="1" dirty="0" smtClean="0"/>
                        <a:t>6</a:t>
                      </a:r>
                      <a:endParaRPr lang="en-US" sz="1400" b="1" dirty="0"/>
                    </a:p>
                  </a:txBody>
                  <a:tcPr marR="822960" anchor="ctr"/>
                </a:tc>
                <a:tc>
                  <a:txBody>
                    <a:bodyPr/>
                    <a:lstStyle/>
                    <a:p>
                      <a:pPr algn="ctr"/>
                      <a:r>
                        <a:rPr lang="en-US" sz="1400" b="1" dirty="0" smtClean="0"/>
                        <a:t>4</a:t>
                      </a:r>
                      <a:endParaRPr lang="en-US" sz="1400" b="1" dirty="0"/>
                    </a:p>
                  </a:txBody>
                  <a:tcPr anchor="ctr"/>
                </a:tc>
              </a:tr>
              <a:tr h="300318">
                <a:tc>
                  <a:txBody>
                    <a:bodyPr/>
                    <a:lstStyle/>
                    <a:p>
                      <a:pPr algn="ctr"/>
                      <a:r>
                        <a:rPr lang="en-US" sz="1400" b="1" dirty="0" smtClean="0"/>
                        <a:t>1951-1955</a:t>
                      </a:r>
                      <a:endParaRPr lang="en-US" sz="1400" b="1" dirty="0"/>
                    </a:p>
                  </a:txBody>
                  <a:tcPr anchor="ctr"/>
                </a:tc>
                <a:tc>
                  <a:txBody>
                    <a:bodyPr/>
                    <a:lstStyle/>
                    <a:p>
                      <a:pPr algn="r"/>
                      <a:r>
                        <a:rPr lang="en-US" sz="1400" b="1" dirty="0" smtClean="0"/>
                        <a:t>12</a:t>
                      </a:r>
                      <a:endParaRPr lang="en-US" sz="1400" b="1" dirty="0"/>
                    </a:p>
                  </a:txBody>
                  <a:tcPr marR="822960" anchor="ctr"/>
                </a:tc>
                <a:tc>
                  <a:txBody>
                    <a:bodyPr/>
                    <a:lstStyle/>
                    <a:p>
                      <a:pPr algn="ctr"/>
                      <a:r>
                        <a:rPr lang="en-US" sz="1400" b="1" dirty="0" smtClean="0"/>
                        <a:t>1</a:t>
                      </a:r>
                      <a:endParaRPr lang="en-US" sz="1400" b="1" dirty="0"/>
                    </a:p>
                  </a:txBody>
                  <a:tcPr anchor="ctr"/>
                </a:tc>
              </a:tr>
              <a:tr h="300318">
                <a:tc>
                  <a:txBody>
                    <a:bodyPr/>
                    <a:lstStyle/>
                    <a:p>
                      <a:pPr algn="ctr"/>
                      <a:r>
                        <a:rPr lang="en-US" sz="1400" b="1" dirty="0" smtClean="0"/>
                        <a:t>1956-1960</a:t>
                      </a:r>
                      <a:endParaRPr lang="en-US" sz="1400" b="1" dirty="0"/>
                    </a:p>
                  </a:txBody>
                  <a:tcPr anchor="ctr"/>
                </a:tc>
                <a:tc>
                  <a:txBody>
                    <a:bodyPr/>
                    <a:lstStyle/>
                    <a:p>
                      <a:pPr algn="r"/>
                      <a:r>
                        <a:rPr lang="en-US" sz="1400" b="1" dirty="0" smtClean="0"/>
                        <a:t>32</a:t>
                      </a:r>
                      <a:endParaRPr lang="en-US" sz="1400" b="1" dirty="0"/>
                    </a:p>
                  </a:txBody>
                  <a:tcPr marR="822960" anchor="ctr"/>
                </a:tc>
                <a:tc>
                  <a:txBody>
                    <a:bodyPr/>
                    <a:lstStyle/>
                    <a:p>
                      <a:pPr algn="ctr"/>
                      <a:r>
                        <a:rPr lang="en-US" sz="1400" b="1" dirty="0" smtClean="0"/>
                        <a:t>5</a:t>
                      </a:r>
                      <a:endParaRPr lang="en-US" sz="1400" b="1" dirty="0"/>
                    </a:p>
                  </a:txBody>
                  <a:tcPr anchor="ctr"/>
                </a:tc>
              </a:tr>
              <a:tr h="300318">
                <a:tc>
                  <a:txBody>
                    <a:bodyPr/>
                    <a:lstStyle/>
                    <a:p>
                      <a:pPr algn="ctr"/>
                      <a:r>
                        <a:rPr lang="en-US" sz="1400" b="1" dirty="0" smtClean="0"/>
                        <a:t>1961-1965</a:t>
                      </a:r>
                      <a:endParaRPr lang="en-US" sz="1400" b="1" dirty="0"/>
                    </a:p>
                  </a:txBody>
                  <a:tcPr anchor="ctr"/>
                </a:tc>
                <a:tc>
                  <a:txBody>
                    <a:bodyPr/>
                    <a:lstStyle/>
                    <a:p>
                      <a:pPr algn="r"/>
                      <a:r>
                        <a:rPr lang="en-US" sz="1400" b="1" dirty="0" smtClean="0"/>
                        <a:t>15</a:t>
                      </a:r>
                      <a:endParaRPr lang="en-US" sz="1400" b="1" dirty="0"/>
                    </a:p>
                  </a:txBody>
                  <a:tcPr marR="822960" anchor="ctr"/>
                </a:tc>
                <a:tc>
                  <a:txBody>
                    <a:bodyPr/>
                    <a:lstStyle/>
                    <a:p>
                      <a:pPr algn="ctr"/>
                      <a:r>
                        <a:rPr lang="en-US" sz="1400" b="1" dirty="0" smtClean="0"/>
                        <a:t>4</a:t>
                      </a:r>
                      <a:endParaRPr lang="en-US" sz="1400" b="1" dirty="0"/>
                    </a:p>
                  </a:txBody>
                  <a:tcPr anchor="ctr"/>
                </a:tc>
              </a:tr>
              <a:tr h="300318">
                <a:tc>
                  <a:txBody>
                    <a:bodyPr/>
                    <a:lstStyle/>
                    <a:p>
                      <a:pPr algn="ctr"/>
                      <a:r>
                        <a:rPr lang="en-US" sz="1400" b="1" dirty="0" smtClean="0"/>
                        <a:t>1966-1970</a:t>
                      </a:r>
                      <a:endParaRPr lang="en-US" sz="1400" b="1" dirty="0"/>
                    </a:p>
                  </a:txBody>
                  <a:tcPr anchor="ctr"/>
                </a:tc>
                <a:tc>
                  <a:txBody>
                    <a:bodyPr/>
                    <a:lstStyle/>
                    <a:p>
                      <a:pPr algn="r"/>
                      <a:r>
                        <a:rPr lang="en-US" sz="1400" b="1" dirty="0" smtClean="0"/>
                        <a:t>53</a:t>
                      </a:r>
                      <a:endParaRPr lang="en-US" sz="1400" b="1" dirty="0"/>
                    </a:p>
                  </a:txBody>
                  <a:tcPr marR="822960" anchor="ctr"/>
                </a:tc>
                <a:tc>
                  <a:txBody>
                    <a:bodyPr/>
                    <a:lstStyle/>
                    <a:p>
                      <a:pPr algn="ctr"/>
                      <a:r>
                        <a:rPr lang="en-US" sz="1400" b="1" dirty="0" smtClean="0"/>
                        <a:t>7</a:t>
                      </a:r>
                      <a:endParaRPr lang="en-US" sz="1400" b="1" dirty="0"/>
                    </a:p>
                  </a:txBody>
                  <a:tcPr anchor="ctr"/>
                </a:tc>
              </a:tr>
              <a:tr h="300318">
                <a:tc>
                  <a:txBody>
                    <a:bodyPr/>
                    <a:lstStyle/>
                    <a:p>
                      <a:pPr algn="ctr"/>
                      <a:r>
                        <a:rPr lang="en-US" sz="1400" b="1" dirty="0" smtClean="0"/>
                        <a:t>1971-1975</a:t>
                      </a:r>
                      <a:endParaRPr lang="en-US" sz="1400" b="1" dirty="0"/>
                    </a:p>
                  </a:txBody>
                  <a:tcPr anchor="ctr"/>
                </a:tc>
                <a:tc>
                  <a:txBody>
                    <a:bodyPr/>
                    <a:lstStyle/>
                    <a:p>
                      <a:pPr algn="r"/>
                      <a:r>
                        <a:rPr lang="en-US" sz="1400" b="1" dirty="0" smtClean="0"/>
                        <a:t>39</a:t>
                      </a:r>
                      <a:endParaRPr lang="en-US" sz="1400" b="1" dirty="0"/>
                    </a:p>
                  </a:txBody>
                  <a:tcPr marR="822960" anchor="ctr"/>
                </a:tc>
                <a:tc>
                  <a:txBody>
                    <a:bodyPr/>
                    <a:lstStyle/>
                    <a:p>
                      <a:pPr algn="ctr"/>
                      <a:r>
                        <a:rPr lang="en-US" sz="1400" b="1" dirty="0" smtClean="0"/>
                        <a:t>4</a:t>
                      </a:r>
                      <a:endParaRPr lang="en-US" sz="1400" b="1" dirty="0"/>
                    </a:p>
                  </a:txBody>
                  <a:tcPr anchor="ctr"/>
                </a:tc>
              </a:tr>
              <a:tr h="300318">
                <a:tc>
                  <a:txBody>
                    <a:bodyPr/>
                    <a:lstStyle/>
                    <a:p>
                      <a:pPr algn="ctr"/>
                      <a:r>
                        <a:rPr lang="en-US" sz="1400" b="1" dirty="0" smtClean="0"/>
                        <a:t>1976-1980</a:t>
                      </a:r>
                      <a:endParaRPr lang="en-US" sz="1400" b="1" dirty="0"/>
                    </a:p>
                  </a:txBody>
                  <a:tcPr anchor="ctr"/>
                </a:tc>
                <a:tc>
                  <a:txBody>
                    <a:bodyPr/>
                    <a:lstStyle/>
                    <a:p>
                      <a:pPr algn="r"/>
                      <a:r>
                        <a:rPr lang="en-US" sz="1400" b="1" dirty="0" smtClean="0"/>
                        <a:t>47</a:t>
                      </a:r>
                      <a:endParaRPr lang="en-US" sz="1400" b="1" dirty="0"/>
                    </a:p>
                  </a:txBody>
                  <a:tcPr marR="822960" anchor="ctr"/>
                </a:tc>
                <a:tc>
                  <a:txBody>
                    <a:bodyPr/>
                    <a:lstStyle/>
                    <a:p>
                      <a:pPr algn="ctr"/>
                      <a:r>
                        <a:rPr lang="en-US" sz="1400" b="1" dirty="0" smtClean="0"/>
                        <a:t>7</a:t>
                      </a:r>
                      <a:endParaRPr lang="en-US" sz="1400" b="1" dirty="0"/>
                    </a:p>
                  </a:txBody>
                  <a:tcPr anchor="ctr"/>
                </a:tc>
              </a:tr>
              <a:tr h="300318">
                <a:tc>
                  <a:txBody>
                    <a:bodyPr/>
                    <a:lstStyle/>
                    <a:p>
                      <a:pPr algn="ctr"/>
                      <a:r>
                        <a:rPr lang="en-US" sz="1400" b="1" dirty="0" smtClean="0"/>
                        <a:t>1981-1985</a:t>
                      </a:r>
                      <a:endParaRPr lang="en-US" sz="1400" b="1" dirty="0"/>
                    </a:p>
                  </a:txBody>
                  <a:tcPr anchor="ctr"/>
                </a:tc>
                <a:tc>
                  <a:txBody>
                    <a:bodyPr/>
                    <a:lstStyle/>
                    <a:p>
                      <a:pPr algn="r"/>
                      <a:r>
                        <a:rPr lang="en-US" sz="1400" b="1" dirty="0" smtClean="0"/>
                        <a:t>23</a:t>
                      </a:r>
                      <a:endParaRPr lang="en-US" sz="1400" b="1" dirty="0"/>
                    </a:p>
                  </a:txBody>
                  <a:tcPr marR="822960" anchor="ctr"/>
                </a:tc>
                <a:tc>
                  <a:txBody>
                    <a:bodyPr/>
                    <a:lstStyle/>
                    <a:p>
                      <a:pPr algn="ctr"/>
                      <a:r>
                        <a:rPr lang="en-US" sz="1400" b="1" dirty="0" smtClean="0"/>
                        <a:t>7</a:t>
                      </a:r>
                      <a:endParaRPr lang="en-US" sz="1400" b="1" dirty="0"/>
                    </a:p>
                  </a:txBody>
                  <a:tcPr anchor="ctr"/>
                </a:tc>
              </a:tr>
              <a:tr h="300318">
                <a:tc>
                  <a:txBody>
                    <a:bodyPr/>
                    <a:lstStyle/>
                    <a:p>
                      <a:pPr algn="ctr"/>
                      <a:r>
                        <a:rPr lang="en-US" sz="1400" b="1" dirty="0" smtClean="0"/>
                        <a:t>1986-1990</a:t>
                      </a:r>
                      <a:endParaRPr lang="en-US" sz="1400" b="1" dirty="0"/>
                    </a:p>
                  </a:txBody>
                  <a:tcPr anchor="ctr"/>
                </a:tc>
                <a:tc>
                  <a:txBody>
                    <a:bodyPr/>
                    <a:lstStyle/>
                    <a:p>
                      <a:pPr algn="r"/>
                      <a:r>
                        <a:rPr lang="en-US" sz="1400" b="1" dirty="0" smtClean="0"/>
                        <a:t>125</a:t>
                      </a:r>
                      <a:endParaRPr lang="en-US" sz="1400" b="1" dirty="0"/>
                    </a:p>
                  </a:txBody>
                  <a:tcPr marR="822960" anchor="ctr"/>
                </a:tc>
                <a:tc>
                  <a:txBody>
                    <a:bodyPr/>
                    <a:lstStyle/>
                    <a:p>
                      <a:pPr algn="ctr"/>
                      <a:r>
                        <a:rPr lang="en-US" sz="1400" b="1" dirty="0" smtClean="0"/>
                        <a:t>9</a:t>
                      </a:r>
                      <a:endParaRPr lang="en-US" sz="1400" b="1" dirty="0"/>
                    </a:p>
                  </a:txBody>
                  <a:tcPr anchor="ctr"/>
                </a:tc>
              </a:tr>
              <a:tr h="300318">
                <a:tc>
                  <a:txBody>
                    <a:bodyPr/>
                    <a:lstStyle/>
                    <a:p>
                      <a:pPr algn="ctr"/>
                      <a:r>
                        <a:rPr lang="en-US" sz="1400" b="1" dirty="0" smtClean="0"/>
                        <a:t>1991-1995</a:t>
                      </a:r>
                      <a:endParaRPr lang="en-US" sz="1400" b="1" dirty="0"/>
                    </a:p>
                  </a:txBody>
                  <a:tcPr anchor="ctr"/>
                </a:tc>
                <a:tc>
                  <a:txBody>
                    <a:bodyPr/>
                    <a:lstStyle/>
                    <a:p>
                      <a:pPr algn="r"/>
                      <a:r>
                        <a:rPr lang="en-US" sz="1400" b="1" dirty="0" smtClean="0"/>
                        <a:t>33</a:t>
                      </a:r>
                      <a:endParaRPr lang="en-US" sz="1400" b="1" dirty="0"/>
                    </a:p>
                  </a:txBody>
                  <a:tcPr marR="822960" anchor="ctr"/>
                </a:tc>
                <a:tc>
                  <a:txBody>
                    <a:bodyPr/>
                    <a:lstStyle/>
                    <a:p>
                      <a:pPr algn="ctr"/>
                      <a:r>
                        <a:rPr lang="en-US" sz="1400" b="1" dirty="0" smtClean="0"/>
                        <a:t>6</a:t>
                      </a:r>
                      <a:endParaRPr lang="en-US" sz="1400" b="1" dirty="0"/>
                    </a:p>
                  </a:txBody>
                  <a:tcPr anchor="ctr"/>
                </a:tc>
              </a:tr>
              <a:tr h="300318">
                <a:tc>
                  <a:txBody>
                    <a:bodyPr/>
                    <a:lstStyle/>
                    <a:p>
                      <a:pPr algn="ctr"/>
                      <a:r>
                        <a:rPr lang="en-US" sz="1400" b="1" dirty="0" smtClean="0"/>
                        <a:t>1996-2000</a:t>
                      </a:r>
                      <a:endParaRPr lang="en-US" sz="1400" b="1" dirty="0"/>
                    </a:p>
                  </a:txBody>
                  <a:tcPr anchor="ctr"/>
                </a:tc>
                <a:tc>
                  <a:txBody>
                    <a:bodyPr/>
                    <a:lstStyle/>
                    <a:p>
                      <a:pPr algn="r"/>
                      <a:r>
                        <a:rPr lang="en-US" sz="1400" b="1" dirty="0" smtClean="0"/>
                        <a:t>110</a:t>
                      </a:r>
                      <a:endParaRPr lang="en-US" sz="1400" b="1" dirty="0"/>
                    </a:p>
                  </a:txBody>
                  <a:tcPr marR="822960" anchor="ctr"/>
                </a:tc>
                <a:tc>
                  <a:txBody>
                    <a:bodyPr/>
                    <a:lstStyle/>
                    <a:p>
                      <a:pPr algn="ctr"/>
                      <a:r>
                        <a:rPr lang="en-US" sz="1400" b="1" dirty="0" smtClean="0"/>
                        <a:t>5</a:t>
                      </a:r>
                      <a:endParaRPr lang="en-US" sz="1400" b="1" dirty="0"/>
                    </a:p>
                  </a:txBody>
                  <a:tcPr anchor="ctr"/>
                </a:tc>
              </a:tr>
              <a:tr h="300318">
                <a:tc>
                  <a:txBody>
                    <a:bodyPr/>
                    <a:lstStyle/>
                    <a:p>
                      <a:pPr algn="ctr"/>
                      <a:r>
                        <a:rPr lang="en-US" sz="1400" b="1" dirty="0" smtClean="0"/>
                        <a:t>2001-2006</a:t>
                      </a:r>
                      <a:endParaRPr lang="en-US" sz="1400" b="1" dirty="0"/>
                    </a:p>
                  </a:txBody>
                  <a:tcPr anchor="ctr"/>
                </a:tc>
                <a:tc>
                  <a:txBody>
                    <a:bodyPr/>
                    <a:lstStyle/>
                    <a:p>
                      <a:pPr algn="r"/>
                      <a:r>
                        <a:rPr lang="en-US" sz="1400" b="1" dirty="0" smtClean="0"/>
                        <a:t>37</a:t>
                      </a:r>
                      <a:endParaRPr lang="en-US" sz="1400" b="1" dirty="0"/>
                    </a:p>
                  </a:txBody>
                  <a:tcPr marR="822960" anchor="ctr"/>
                </a:tc>
                <a:tc>
                  <a:txBody>
                    <a:bodyPr/>
                    <a:lstStyle/>
                    <a:p>
                      <a:pPr algn="ctr"/>
                      <a:r>
                        <a:rPr lang="en-US" sz="1400" b="1" dirty="0" smtClean="0"/>
                        <a:t>6</a:t>
                      </a:r>
                      <a:endParaRPr lang="en-US" sz="1400" b="1" dirty="0"/>
                    </a:p>
                  </a:txBody>
                  <a:tcPr anchor="ctr"/>
                </a:tc>
              </a:tr>
              <a:tr h="300318">
                <a:tc>
                  <a:txBody>
                    <a:bodyPr/>
                    <a:lstStyle/>
                    <a:p>
                      <a:pPr algn="r"/>
                      <a:r>
                        <a:rPr lang="en-US" sz="1400" b="1" dirty="0" smtClean="0">
                          <a:solidFill>
                            <a:schemeClr val="bg2"/>
                          </a:solidFill>
                        </a:rPr>
                        <a:t>Total</a:t>
                      </a:r>
                      <a:endParaRPr lang="en-US" sz="1400" b="1" dirty="0">
                        <a:solidFill>
                          <a:schemeClr val="bg2"/>
                        </a:solidFill>
                      </a:endParaRPr>
                    </a:p>
                  </a:txBody>
                  <a:tcPr marR="182880" anchor="ctr">
                    <a:solidFill>
                      <a:schemeClr val="tx2"/>
                    </a:solidFill>
                  </a:tcPr>
                </a:tc>
                <a:tc>
                  <a:txBody>
                    <a:bodyPr/>
                    <a:lstStyle/>
                    <a:p>
                      <a:pPr algn="r"/>
                      <a:r>
                        <a:rPr lang="en-US" sz="1400" b="1" dirty="0" smtClean="0">
                          <a:solidFill>
                            <a:schemeClr val="bg2"/>
                          </a:solidFill>
                        </a:rPr>
                        <a:t>573</a:t>
                      </a:r>
                      <a:endParaRPr lang="en-US" sz="1400" b="1" dirty="0">
                        <a:solidFill>
                          <a:schemeClr val="bg2"/>
                        </a:solidFill>
                      </a:endParaRPr>
                    </a:p>
                  </a:txBody>
                  <a:tcPr marR="822960" anchor="ctr">
                    <a:solidFill>
                      <a:schemeClr val="tx2"/>
                    </a:solidFill>
                  </a:tcPr>
                </a:tc>
                <a:tc>
                  <a:txBody>
                    <a:bodyPr/>
                    <a:lstStyle/>
                    <a:p>
                      <a:pPr algn="ctr"/>
                      <a:r>
                        <a:rPr lang="en-US" sz="1400" b="1" dirty="0" smtClean="0">
                          <a:solidFill>
                            <a:schemeClr val="bg2"/>
                          </a:solidFill>
                        </a:rPr>
                        <a:t>75</a:t>
                      </a:r>
                      <a:endParaRPr lang="en-US" sz="1400" b="1" dirty="0">
                        <a:solidFill>
                          <a:schemeClr val="bg2"/>
                        </a:solidFill>
                      </a:endParaRPr>
                    </a:p>
                  </a:txBody>
                  <a:tcPr anchor="ctr">
                    <a:solidFill>
                      <a:schemeClr val="tx2"/>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884238"/>
          </a:xfrm>
        </p:spPr>
        <p:txBody>
          <a:bodyPr/>
          <a:lstStyle/>
          <a:p>
            <a:r>
              <a:rPr lang="en-US" sz="4000" dirty="0" smtClean="0">
                <a:effectLst>
                  <a:outerShdw blurRad="38100" dist="38100" dir="2700000" algn="tl">
                    <a:srgbClr val="000000">
                      <a:alpha val="43137"/>
                    </a:srgbClr>
                  </a:outerShdw>
                </a:effectLst>
              </a:rPr>
              <a:t>Purpose of the Regulation</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752600"/>
            <a:ext cx="8305800" cy="3733800"/>
          </a:xfrm>
        </p:spPr>
        <p:txBody>
          <a:bodyPr/>
          <a:lstStyle/>
          <a:p>
            <a:pPr indent="-117475">
              <a:lnSpc>
                <a:spcPts val="4400"/>
              </a:lnSpc>
              <a:spcBef>
                <a:spcPts val="0"/>
              </a:spcBef>
              <a:spcAft>
                <a:spcPts val="0"/>
              </a:spcAft>
              <a:buNone/>
            </a:pPr>
            <a:r>
              <a:rPr lang="en-US" sz="2400" dirty="0" smtClean="0"/>
              <a:t>“Frequently the prices of securities on such exchanges (NYSE, etc.) and markets are susceptible to manipulation and control, and the dissemination of such prices gives rise to excessive speculation resulting in sudden and unreasonable fluctuation in the prices of securities...” </a:t>
            </a:r>
          </a:p>
          <a:p>
            <a:pPr algn="r">
              <a:lnSpc>
                <a:spcPts val="4600"/>
              </a:lnSpc>
              <a:spcBef>
                <a:spcPts val="0"/>
              </a:spcBef>
              <a:spcAft>
                <a:spcPts val="0"/>
              </a:spcAft>
              <a:buNone/>
            </a:pPr>
            <a:r>
              <a:rPr lang="en-US" sz="1800" i="1" dirty="0" smtClean="0"/>
              <a:t>Section 2, Securities Exchange Act of 1934</a:t>
            </a:r>
            <a:endParaRPr lang="en-US" sz="18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3" descr="monthly total real returns 1871 - 2009.emf"/>
          <p:cNvPicPr>
            <a:picLocks noChangeAspect="1"/>
          </p:cNvPicPr>
          <p:nvPr/>
        </p:nvPicPr>
        <p:blipFill>
          <a:blip r:embed="rId2"/>
          <a:srcRect l="3125" t="11401" r="5208" b="6922"/>
          <a:stretch>
            <a:fillRect/>
          </a:stretch>
        </p:blipFill>
        <p:spPr bwMode="auto">
          <a:xfrm>
            <a:off x="685800" y="1295400"/>
            <a:ext cx="7772400" cy="457200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2" name="Title 1"/>
          <p:cNvSpPr>
            <a:spLocks noGrp="1"/>
          </p:cNvSpPr>
          <p:nvPr>
            <p:ph type="title"/>
          </p:nvPr>
        </p:nvSpPr>
        <p:spPr>
          <a:xfrm>
            <a:off x="457200" y="639762"/>
            <a:ext cx="8229600" cy="731838"/>
          </a:xfrm>
        </p:spPr>
        <p:txBody>
          <a:bodyPr/>
          <a:lstStyle/>
          <a:p>
            <a:r>
              <a:rPr lang="en-US" sz="3600" dirty="0" smtClean="0"/>
              <a:t>S&amp;P 500 Monthly Total Real Returns</a:t>
            </a:r>
            <a:endParaRPr lang="en-US" sz="3600" dirty="0"/>
          </a:p>
        </p:txBody>
      </p:sp>
      <p:sp>
        <p:nvSpPr>
          <p:cNvPr id="6" name="Rectangle 5"/>
          <p:cNvSpPr/>
          <p:nvPr/>
        </p:nvSpPr>
        <p:spPr>
          <a:xfrm>
            <a:off x="4389120" y="1447800"/>
            <a:ext cx="3931920" cy="3657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7391400" y="5105400"/>
            <a:ext cx="914400" cy="319445"/>
          </a:xfrm>
          <a:prstGeom prst="rect">
            <a:avLst/>
          </a:prstGeom>
          <a:noFill/>
        </p:spPr>
        <p:txBody>
          <a:bodyPr wrap="square" rtlCol="0">
            <a:spAutoFit/>
          </a:bodyPr>
          <a:lstStyle/>
          <a:p>
            <a:r>
              <a:rPr lang="en-US" sz="1400" b="1" dirty="0" smtClean="0"/>
              <a:t>YEARS</a:t>
            </a:r>
            <a:endParaRPr lang="en-US" sz="1400" b="1" dirty="0"/>
          </a:p>
        </p:txBody>
      </p:sp>
      <p:grpSp>
        <p:nvGrpSpPr>
          <p:cNvPr id="13" name="Group 12"/>
          <p:cNvGrpSpPr/>
          <p:nvPr/>
        </p:nvGrpSpPr>
        <p:grpSpPr>
          <a:xfrm>
            <a:off x="4399788" y="1371600"/>
            <a:ext cx="934212" cy="4191000"/>
            <a:chOff x="4399788" y="1447800"/>
            <a:chExt cx="934212" cy="4191000"/>
          </a:xfrm>
        </p:grpSpPr>
        <p:cxnSp>
          <p:nvCxnSpPr>
            <p:cNvPr id="14" name="Straight Connector 13"/>
            <p:cNvCxnSpPr/>
            <p:nvPr/>
          </p:nvCxnSpPr>
          <p:spPr>
            <a:xfrm rot="5400000">
              <a:off x="2304288" y="3543300"/>
              <a:ext cx="4191000" cy="0"/>
            </a:xfrm>
            <a:prstGeom prst="line">
              <a:avLst/>
            </a:prstGeom>
            <a:ln w="28575">
              <a:solidFill>
                <a:srgbClr val="B1110F"/>
              </a:solidFill>
              <a:prstDash val="dash"/>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4419600" y="1676400"/>
              <a:ext cx="914400" cy="400110"/>
            </a:xfrm>
            <a:prstGeom prst="rect">
              <a:avLst/>
            </a:prstGeom>
            <a:noFill/>
          </p:spPr>
          <p:txBody>
            <a:bodyPr wrap="square" rtlCol="0">
              <a:spAutoFit/>
            </a:bodyPr>
            <a:lstStyle/>
            <a:p>
              <a:r>
                <a:rPr lang="en-US" sz="2000" b="1" dirty="0" smtClean="0">
                  <a:solidFill>
                    <a:srgbClr val="B1110F"/>
                  </a:solidFill>
                </a:rPr>
                <a:t>1933</a:t>
              </a:r>
              <a:endParaRPr lang="en-US" sz="2000" b="1" dirty="0">
                <a:solidFill>
                  <a:srgbClr val="B1110F"/>
                </a:solidFill>
              </a:endParaRPr>
            </a:p>
          </p:txBody>
        </p:sp>
      </p:grpSp>
      <p:grpSp>
        <p:nvGrpSpPr>
          <p:cNvPr id="16" name="Group 15"/>
          <p:cNvGrpSpPr/>
          <p:nvPr/>
        </p:nvGrpSpPr>
        <p:grpSpPr>
          <a:xfrm>
            <a:off x="1243584" y="5528846"/>
            <a:ext cx="6918960" cy="338554"/>
            <a:chOff x="1243584" y="5605046"/>
            <a:chExt cx="6918960" cy="338554"/>
          </a:xfrm>
        </p:grpSpPr>
        <p:sp>
          <p:nvSpPr>
            <p:cNvPr id="17" name="TextBox 16"/>
            <p:cNvSpPr txBox="1"/>
            <p:nvPr/>
          </p:nvSpPr>
          <p:spPr>
            <a:xfrm>
              <a:off x="1243584" y="5605046"/>
              <a:ext cx="591312" cy="338554"/>
            </a:xfrm>
            <a:prstGeom prst="rect">
              <a:avLst/>
            </a:prstGeom>
            <a:solidFill>
              <a:schemeClr val="bg1"/>
            </a:solidFill>
          </p:spPr>
          <p:txBody>
            <a:bodyPr wrap="square" rtlCol="0">
              <a:spAutoFit/>
            </a:bodyPr>
            <a:lstStyle/>
            <a:p>
              <a:pPr algn="r"/>
              <a:r>
                <a:rPr lang="en-US" sz="1600" b="1" spc="-100" dirty="0" smtClean="0"/>
                <a:t>1880</a:t>
              </a:r>
              <a:endParaRPr lang="en-US" sz="1600" b="1" spc="-100" dirty="0"/>
            </a:p>
          </p:txBody>
        </p:sp>
        <p:sp>
          <p:nvSpPr>
            <p:cNvPr id="18" name="TextBox 17"/>
            <p:cNvSpPr txBox="1"/>
            <p:nvPr/>
          </p:nvSpPr>
          <p:spPr>
            <a:xfrm>
              <a:off x="1770888" y="5605046"/>
              <a:ext cx="591312" cy="338554"/>
            </a:xfrm>
            <a:prstGeom prst="rect">
              <a:avLst/>
            </a:prstGeom>
            <a:solidFill>
              <a:schemeClr val="bg1"/>
            </a:solidFill>
          </p:spPr>
          <p:txBody>
            <a:bodyPr wrap="square" rtlCol="0">
              <a:spAutoFit/>
            </a:bodyPr>
            <a:lstStyle/>
            <a:p>
              <a:pPr algn="r"/>
              <a:r>
                <a:rPr lang="en-US" sz="1600" b="1" spc="-100" dirty="0" smtClean="0"/>
                <a:t>1890</a:t>
              </a:r>
              <a:endParaRPr lang="en-US" sz="1600" b="1" spc="-100" dirty="0"/>
            </a:p>
          </p:txBody>
        </p:sp>
        <p:sp>
          <p:nvSpPr>
            <p:cNvPr id="19" name="TextBox 18"/>
            <p:cNvSpPr txBox="1"/>
            <p:nvPr/>
          </p:nvSpPr>
          <p:spPr>
            <a:xfrm>
              <a:off x="2304288" y="5605046"/>
              <a:ext cx="591312" cy="338554"/>
            </a:xfrm>
            <a:prstGeom prst="rect">
              <a:avLst/>
            </a:prstGeom>
            <a:solidFill>
              <a:schemeClr val="bg1"/>
            </a:solidFill>
          </p:spPr>
          <p:txBody>
            <a:bodyPr wrap="square" rtlCol="0">
              <a:spAutoFit/>
            </a:bodyPr>
            <a:lstStyle/>
            <a:p>
              <a:pPr algn="r"/>
              <a:r>
                <a:rPr lang="en-US" sz="1600" b="1" spc="-100" dirty="0" smtClean="0"/>
                <a:t>1900</a:t>
              </a:r>
              <a:endParaRPr lang="en-US" sz="1600" b="1" spc="-100" dirty="0"/>
            </a:p>
          </p:txBody>
        </p:sp>
        <p:sp>
          <p:nvSpPr>
            <p:cNvPr id="20" name="TextBox 19"/>
            <p:cNvSpPr txBox="1"/>
            <p:nvPr/>
          </p:nvSpPr>
          <p:spPr>
            <a:xfrm>
              <a:off x="2837688" y="5605046"/>
              <a:ext cx="591312" cy="338554"/>
            </a:xfrm>
            <a:prstGeom prst="rect">
              <a:avLst/>
            </a:prstGeom>
            <a:solidFill>
              <a:schemeClr val="bg1"/>
            </a:solidFill>
          </p:spPr>
          <p:txBody>
            <a:bodyPr wrap="square" rtlCol="0">
              <a:spAutoFit/>
            </a:bodyPr>
            <a:lstStyle/>
            <a:p>
              <a:pPr algn="r"/>
              <a:r>
                <a:rPr lang="en-US" sz="1600" b="1" spc="-100" dirty="0" smtClean="0"/>
                <a:t>1910</a:t>
              </a:r>
              <a:endParaRPr lang="en-US" sz="1600" b="1" spc="-100" dirty="0"/>
            </a:p>
          </p:txBody>
        </p:sp>
        <p:sp>
          <p:nvSpPr>
            <p:cNvPr id="21" name="TextBox 20"/>
            <p:cNvSpPr txBox="1"/>
            <p:nvPr/>
          </p:nvSpPr>
          <p:spPr>
            <a:xfrm>
              <a:off x="3371088" y="5605046"/>
              <a:ext cx="591312" cy="338554"/>
            </a:xfrm>
            <a:prstGeom prst="rect">
              <a:avLst/>
            </a:prstGeom>
            <a:solidFill>
              <a:schemeClr val="bg1"/>
            </a:solidFill>
          </p:spPr>
          <p:txBody>
            <a:bodyPr wrap="square" rtlCol="0">
              <a:spAutoFit/>
            </a:bodyPr>
            <a:lstStyle/>
            <a:p>
              <a:pPr algn="r"/>
              <a:r>
                <a:rPr lang="en-US" sz="1600" b="1" spc="-100" dirty="0" smtClean="0"/>
                <a:t>1920</a:t>
              </a:r>
              <a:endParaRPr lang="en-US" sz="1600" b="1" spc="-100" dirty="0"/>
            </a:p>
          </p:txBody>
        </p:sp>
        <p:sp>
          <p:nvSpPr>
            <p:cNvPr id="22" name="TextBox 21"/>
            <p:cNvSpPr txBox="1"/>
            <p:nvPr/>
          </p:nvSpPr>
          <p:spPr>
            <a:xfrm>
              <a:off x="3886200" y="5605046"/>
              <a:ext cx="591312" cy="338554"/>
            </a:xfrm>
            <a:prstGeom prst="rect">
              <a:avLst/>
            </a:prstGeom>
            <a:solidFill>
              <a:schemeClr val="bg1"/>
            </a:solidFill>
          </p:spPr>
          <p:txBody>
            <a:bodyPr wrap="square" rtlCol="0">
              <a:spAutoFit/>
            </a:bodyPr>
            <a:lstStyle/>
            <a:p>
              <a:pPr algn="r"/>
              <a:r>
                <a:rPr lang="en-US" sz="1600" b="1" spc="-100" dirty="0" smtClean="0"/>
                <a:t>1930</a:t>
              </a:r>
              <a:endParaRPr lang="en-US" sz="1600" b="1" spc="-100" dirty="0"/>
            </a:p>
          </p:txBody>
        </p:sp>
        <p:sp>
          <p:nvSpPr>
            <p:cNvPr id="23" name="TextBox 22"/>
            <p:cNvSpPr txBox="1"/>
            <p:nvPr/>
          </p:nvSpPr>
          <p:spPr>
            <a:xfrm>
              <a:off x="4419600" y="5605046"/>
              <a:ext cx="591312" cy="338554"/>
            </a:xfrm>
            <a:prstGeom prst="rect">
              <a:avLst/>
            </a:prstGeom>
            <a:solidFill>
              <a:schemeClr val="bg1"/>
            </a:solidFill>
          </p:spPr>
          <p:txBody>
            <a:bodyPr wrap="square" rtlCol="0">
              <a:spAutoFit/>
            </a:bodyPr>
            <a:lstStyle/>
            <a:p>
              <a:pPr algn="r"/>
              <a:r>
                <a:rPr lang="en-US" sz="1600" b="1" spc="-100" dirty="0" smtClean="0"/>
                <a:t>1940</a:t>
              </a:r>
              <a:endParaRPr lang="en-US" sz="1600" b="1" spc="-100" dirty="0"/>
            </a:p>
          </p:txBody>
        </p:sp>
        <p:sp>
          <p:nvSpPr>
            <p:cNvPr id="24" name="TextBox 23"/>
            <p:cNvSpPr txBox="1"/>
            <p:nvPr/>
          </p:nvSpPr>
          <p:spPr>
            <a:xfrm>
              <a:off x="4937760" y="5605046"/>
              <a:ext cx="591312" cy="338554"/>
            </a:xfrm>
            <a:prstGeom prst="rect">
              <a:avLst/>
            </a:prstGeom>
            <a:solidFill>
              <a:schemeClr val="bg1"/>
            </a:solidFill>
          </p:spPr>
          <p:txBody>
            <a:bodyPr wrap="square" rtlCol="0">
              <a:spAutoFit/>
            </a:bodyPr>
            <a:lstStyle/>
            <a:p>
              <a:pPr algn="r"/>
              <a:r>
                <a:rPr lang="en-US" sz="1600" b="1" spc="-100" dirty="0" smtClean="0"/>
                <a:t>1950</a:t>
              </a:r>
              <a:endParaRPr lang="en-US" sz="1600" b="1" spc="-100" dirty="0"/>
            </a:p>
          </p:txBody>
        </p:sp>
        <p:sp>
          <p:nvSpPr>
            <p:cNvPr id="25" name="TextBox 24"/>
            <p:cNvSpPr txBox="1"/>
            <p:nvPr/>
          </p:nvSpPr>
          <p:spPr>
            <a:xfrm>
              <a:off x="5440680" y="5605046"/>
              <a:ext cx="591312" cy="338554"/>
            </a:xfrm>
            <a:prstGeom prst="rect">
              <a:avLst/>
            </a:prstGeom>
            <a:solidFill>
              <a:schemeClr val="bg1"/>
            </a:solidFill>
          </p:spPr>
          <p:txBody>
            <a:bodyPr wrap="square" rtlCol="0">
              <a:spAutoFit/>
            </a:bodyPr>
            <a:lstStyle/>
            <a:p>
              <a:pPr algn="r"/>
              <a:r>
                <a:rPr lang="en-US" sz="1600" b="1" spc="-100" dirty="0" smtClean="0"/>
                <a:t>1960</a:t>
              </a:r>
              <a:endParaRPr lang="en-US" sz="1600" b="1" spc="-100" dirty="0"/>
            </a:p>
          </p:txBody>
        </p:sp>
        <p:sp>
          <p:nvSpPr>
            <p:cNvPr id="26" name="TextBox 25"/>
            <p:cNvSpPr txBox="1"/>
            <p:nvPr/>
          </p:nvSpPr>
          <p:spPr>
            <a:xfrm>
              <a:off x="5989320" y="5605046"/>
              <a:ext cx="591312" cy="338554"/>
            </a:xfrm>
            <a:prstGeom prst="rect">
              <a:avLst/>
            </a:prstGeom>
            <a:solidFill>
              <a:schemeClr val="bg1"/>
            </a:solidFill>
          </p:spPr>
          <p:txBody>
            <a:bodyPr wrap="square" rtlCol="0">
              <a:spAutoFit/>
            </a:bodyPr>
            <a:lstStyle/>
            <a:p>
              <a:pPr algn="r"/>
              <a:r>
                <a:rPr lang="en-US" sz="1600" b="1" spc="-100" dirty="0" smtClean="0"/>
                <a:t>1970</a:t>
              </a:r>
              <a:endParaRPr lang="en-US" sz="1600" b="1" spc="-100" dirty="0"/>
            </a:p>
          </p:txBody>
        </p:sp>
        <p:sp>
          <p:nvSpPr>
            <p:cNvPr id="27" name="TextBox 26"/>
            <p:cNvSpPr txBox="1"/>
            <p:nvPr/>
          </p:nvSpPr>
          <p:spPr>
            <a:xfrm>
              <a:off x="6510528" y="5605046"/>
              <a:ext cx="591312" cy="338554"/>
            </a:xfrm>
            <a:prstGeom prst="rect">
              <a:avLst/>
            </a:prstGeom>
            <a:solidFill>
              <a:schemeClr val="bg1"/>
            </a:solidFill>
          </p:spPr>
          <p:txBody>
            <a:bodyPr wrap="square" rtlCol="0">
              <a:spAutoFit/>
            </a:bodyPr>
            <a:lstStyle/>
            <a:p>
              <a:pPr algn="r"/>
              <a:r>
                <a:rPr lang="en-US" sz="1600" b="1" spc="-100" dirty="0" smtClean="0"/>
                <a:t>1980</a:t>
              </a:r>
              <a:endParaRPr lang="en-US" sz="1600" b="1" spc="-100" dirty="0"/>
            </a:p>
          </p:txBody>
        </p:sp>
        <p:sp>
          <p:nvSpPr>
            <p:cNvPr id="28" name="TextBox 27"/>
            <p:cNvSpPr txBox="1"/>
            <p:nvPr/>
          </p:nvSpPr>
          <p:spPr>
            <a:xfrm>
              <a:off x="7031736" y="5605046"/>
              <a:ext cx="591312" cy="338554"/>
            </a:xfrm>
            <a:prstGeom prst="rect">
              <a:avLst/>
            </a:prstGeom>
            <a:solidFill>
              <a:schemeClr val="bg1"/>
            </a:solidFill>
          </p:spPr>
          <p:txBody>
            <a:bodyPr wrap="square" rtlCol="0">
              <a:spAutoFit/>
            </a:bodyPr>
            <a:lstStyle/>
            <a:p>
              <a:pPr algn="r"/>
              <a:r>
                <a:rPr lang="en-US" sz="1600" b="1" spc="-100" dirty="0" smtClean="0"/>
                <a:t>1990</a:t>
              </a:r>
              <a:endParaRPr lang="en-US" sz="1600" b="1" spc="-100" dirty="0"/>
            </a:p>
          </p:txBody>
        </p:sp>
        <p:sp>
          <p:nvSpPr>
            <p:cNvPr id="29" name="TextBox 28"/>
            <p:cNvSpPr txBox="1"/>
            <p:nvPr/>
          </p:nvSpPr>
          <p:spPr>
            <a:xfrm>
              <a:off x="7571232" y="5605046"/>
              <a:ext cx="591312" cy="338554"/>
            </a:xfrm>
            <a:prstGeom prst="rect">
              <a:avLst/>
            </a:prstGeom>
            <a:solidFill>
              <a:schemeClr val="bg1"/>
            </a:solidFill>
          </p:spPr>
          <p:txBody>
            <a:bodyPr wrap="square" rtlCol="0">
              <a:spAutoFit/>
            </a:bodyPr>
            <a:lstStyle/>
            <a:p>
              <a:pPr algn="r"/>
              <a:r>
                <a:rPr lang="en-US" sz="1600" b="1" spc="-100" dirty="0" smtClean="0"/>
                <a:t>2000</a:t>
              </a:r>
              <a:endParaRPr lang="en-US" sz="1600" b="1" spc="-100" dirty="0"/>
            </a:p>
          </p:txBody>
        </p:sp>
      </p:grpSp>
      <p:grpSp>
        <p:nvGrpSpPr>
          <p:cNvPr id="30" name="Group 29"/>
          <p:cNvGrpSpPr/>
          <p:nvPr/>
        </p:nvGrpSpPr>
        <p:grpSpPr>
          <a:xfrm>
            <a:off x="685800" y="1295400"/>
            <a:ext cx="341376" cy="4267200"/>
            <a:chOff x="685800" y="1371600"/>
            <a:chExt cx="341376" cy="4267200"/>
          </a:xfrm>
        </p:grpSpPr>
        <p:sp>
          <p:nvSpPr>
            <p:cNvPr id="31" name="TextBox 30"/>
            <p:cNvSpPr txBox="1"/>
            <p:nvPr/>
          </p:nvSpPr>
          <p:spPr>
            <a:xfrm>
              <a:off x="685800" y="5300246"/>
              <a:ext cx="341376" cy="338554"/>
            </a:xfrm>
            <a:prstGeom prst="rect">
              <a:avLst/>
            </a:prstGeom>
            <a:solidFill>
              <a:schemeClr val="bg1"/>
            </a:solidFill>
          </p:spPr>
          <p:txBody>
            <a:bodyPr wrap="square" lIns="0" tIns="45720" rIns="0" rtlCol="0">
              <a:spAutoFit/>
            </a:bodyPr>
            <a:lstStyle/>
            <a:p>
              <a:pPr algn="ctr"/>
              <a:r>
                <a:rPr lang="en-US" sz="1600" b="1" spc="-100" dirty="0" smtClean="0"/>
                <a:t>- 4</a:t>
              </a:r>
              <a:endParaRPr lang="en-US" sz="1600" b="1" spc="-100" dirty="0"/>
            </a:p>
          </p:txBody>
        </p:sp>
        <p:sp>
          <p:nvSpPr>
            <p:cNvPr id="32" name="TextBox 31"/>
            <p:cNvSpPr txBox="1"/>
            <p:nvPr/>
          </p:nvSpPr>
          <p:spPr>
            <a:xfrm>
              <a:off x="685800" y="4648200"/>
              <a:ext cx="341376" cy="338554"/>
            </a:xfrm>
            <a:prstGeom prst="rect">
              <a:avLst/>
            </a:prstGeom>
            <a:solidFill>
              <a:schemeClr val="bg1"/>
            </a:solidFill>
          </p:spPr>
          <p:txBody>
            <a:bodyPr wrap="square" lIns="0" tIns="45720" rIns="0" rtlCol="0">
              <a:spAutoFit/>
            </a:bodyPr>
            <a:lstStyle/>
            <a:p>
              <a:pPr algn="ctr"/>
              <a:r>
                <a:rPr lang="en-US" sz="1600" b="1" spc="-100" dirty="0" smtClean="0"/>
                <a:t>- 2</a:t>
              </a:r>
              <a:endParaRPr lang="en-US" sz="1600" b="1" spc="-100" dirty="0"/>
            </a:p>
          </p:txBody>
        </p:sp>
        <p:sp>
          <p:nvSpPr>
            <p:cNvPr id="33" name="TextBox 32"/>
            <p:cNvSpPr txBox="1"/>
            <p:nvPr/>
          </p:nvSpPr>
          <p:spPr>
            <a:xfrm>
              <a:off x="685800" y="3962400"/>
              <a:ext cx="341376" cy="338554"/>
            </a:xfrm>
            <a:prstGeom prst="rect">
              <a:avLst/>
            </a:prstGeom>
            <a:solidFill>
              <a:schemeClr val="bg1"/>
            </a:solidFill>
          </p:spPr>
          <p:txBody>
            <a:bodyPr wrap="square" lIns="0" tIns="45720" rIns="0" rtlCol="0">
              <a:spAutoFit/>
            </a:bodyPr>
            <a:lstStyle/>
            <a:p>
              <a:pPr algn="ctr"/>
              <a:r>
                <a:rPr lang="en-US" sz="1600" b="1" spc="-100" dirty="0" smtClean="0"/>
                <a:t>  0</a:t>
              </a:r>
              <a:endParaRPr lang="en-US" sz="1600" b="1" spc="-100" dirty="0"/>
            </a:p>
          </p:txBody>
        </p:sp>
        <p:sp>
          <p:nvSpPr>
            <p:cNvPr id="34" name="TextBox 33"/>
            <p:cNvSpPr txBox="1"/>
            <p:nvPr/>
          </p:nvSpPr>
          <p:spPr>
            <a:xfrm>
              <a:off x="685800" y="3276600"/>
              <a:ext cx="341376" cy="338554"/>
            </a:xfrm>
            <a:prstGeom prst="rect">
              <a:avLst/>
            </a:prstGeom>
            <a:solidFill>
              <a:schemeClr val="bg1"/>
            </a:solidFill>
          </p:spPr>
          <p:txBody>
            <a:bodyPr wrap="square" lIns="0" tIns="45720" rIns="0" rtlCol="0">
              <a:spAutoFit/>
            </a:bodyPr>
            <a:lstStyle/>
            <a:p>
              <a:pPr algn="ctr"/>
              <a:r>
                <a:rPr lang="en-US" sz="1600" b="1" spc="-100" dirty="0" smtClean="0"/>
                <a:t>  2</a:t>
              </a:r>
              <a:endParaRPr lang="en-US" sz="1600" b="1" spc="-100" dirty="0"/>
            </a:p>
          </p:txBody>
        </p:sp>
        <p:sp>
          <p:nvSpPr>
            <p:cNvPr id="35" name="TextBox 34"/>
            <p:cNvSpPr txBox="1"/>
            <p:nvPr/>
          </p:nvSpPr>
          <p:spPr>
            <a:xfrm>
              <a:off x="685800" y="2633246"/>
              <a:ext cx="341376" cy="338554"/>
            </a:xfrm>
            <a:prstGeom prst="rect">
              <a:avLst/>
            </a:prstGeom>
            <a:solidFill>
              <a:schemeClr val="bg1"/>
            </a:solidFill>
          </p:spPr>
          <p:txBody>
            <a:bodyPr wrap="square" lIns="0" tIns="45720" rIns="0" rtlCol="0">
              <a:spAutoFit/>
            </a:bodyPr>
            <a:lstStyle/>
            <a:p>
              <a:pPr algn="ctr"/>
              <a:r>
                <a:rPr lang="en-US" sz="1600" b="1" spc="-100" dirty="0" smtClean="0"/>
                <a:t>  4</a:t>
              </a:r>
              <a:endParaRPr lang="en-US" sz="1600" b="1" spc="-100" dirty="0"/>
            </a:p>
          </p:txBody>
        </p:sp>
        <p:sp>
          <p:nvSpPr>
            <p:cNvPr id="36" name="TextBox 35"/>
            <p:cNvSpPr txBox="1"/>
            <p:nvPr/>
          </p:nvSpPr>
          <p:spPr>
            <a:xfrm>
              <a:off x="685800" y="1981200"/>
              <a:ext cx="341376" cy="338554"/>
            </a:xfrm>
            <a:prstGeom prst="rect">
              <a:avLst/>
            </a:prstGeom>
            <a:solidFill>
              <a:schemeClr val="bg1"/>
            </a:solidFill>
          </p:spPr>
          <p:txBody>
            <a:bodyPr wrap="square" lIns="0" tIns="45720" rIns="0" rtlCol="0">
              <a:spAutoFit/>
            </a:bodyPr>
            <a:lstStyle/>
            <a:p>
              <a:pPr algn="ctr"/>
              <a:r>
                <a:rPr lang="en-US" sz="1600" b="1" spc="-100" dirty="0" smtClean="0"/>
                <a:t>  6</a:t>
              </a:r>
              <a:endParaRPr lang="en-US" sz="1600" b="1" spc="-100" dirty="0"/>
            </a:p>
          </p:txBody>
        </p:sp>
        <p:sp>
          <p:nvSpPr>
            <p:cNvPr id="37" name="TextBox 36"/>
            <p:cNvSpPr txBox="1"/>
            <p:nvPr/>
          </p:nvSpPr>
          <p:spPr>
            <a:xfrm>
              <a:off x="685800" y="1371600"/>
              <a:ext cx="341376" cy="338554"/>
            </a:xfrm>
            <a:prstGeom prst="rect">
              <a:avLst/>
            </a:prstGeom>
            <a:solidFill>
              <a:schemeClr val="bg1"/>
            </a:solidFill>
          </p:spPr>
          <p:txBody>
            <a:bodyPr wrap="square" lIns="0" tIns="45720" rIns="0" rtlCol="0">
              <a:spAutoFit/>
            </a:bodyPr>
            <a:lstStyle/>
            <a:p>
              <a:pPr algn="ctr"/>
              <a:r>
                <a:rPr lang="en-US" sz="1600" b="1" spc="-100" dirty="0" smtClean="0"/>
                <a:t>  8</a:t>
              </a:r>
              <a:endParaRPr lang="en-US" sz="1600" b="1" spc="-100" dirty="0"/>
            </a:p>
          </p:txBody>
        </p:sp>
      </p:grpSp>
      <p:sp>
        <p:nvSpPr>
          <p:cNvPr id="38" name="TextBox 37"/>
          <p:cNvSpPr txBox="1"/>
          <p:nvPr/>
        </p:nvSpPr>
        <p:spPr>
          <a:xfrm>
            <a:off x="2209800" y="5924490"/>
            <a:ext cx="4724400" cy="400110"/>
          </a:xfrm>
          <a:prstGeom prst="rect">
            <a:avLst/>
          </a:prstGeom>
          <a:noFill/>
        </p:spPr>
        <p:txBody>
          <a:bodyPr wrap="square" lIns="0" rIns="0" rtlCol="0">
            <a:spAutoFit/>
          </a:bodyPr>
          <a:lstStyle/>
          <a:p>
            <a:pPr algn="ctr"/>
            <a:r>
              <a:rPr lang="en-US" sz="2000" b="1" dirty="0" smtClean="0"/>
              <a:t>RET</a:t>
            </a:r>
            <a:r>
              <a:rPr lang="en-US" sz="2000" b="1" baseline="-25000" dirty="0" smtClean="0"/>
              <a:t>t-1, t </a:t>
            </a:r>
            <a:r>
              <a:rPr lang="en-US" sz="2000" b="1" dirty="0" smtClean="0"/>
              <a:t>= ((P</a:t>
            </a:r>
            <a:r>
              <a:rPr lang="en-US" sz="2000" b="1" baseline="-25000" dirty="0" smtClean="0"/>
              <a:t>t</a:t>
            </a:r>
            <a:r>
              <a:rPr lang="en-US" sz="2000" b="1" dirty="0" smtClean="0"/>
              <a:t> + D</a:t>
            </a:r>
            <a:r>
              <a:rPr lang="en-US" sz="2000" b="1" baseline="-25000" dirty="0" smtClean="0"/>
              <a:t>t-1, t </a:t>
            </a:r>
            <a:r>
              <a:rPr lang="en-US" sz="2000" b="1" dirty="0" smtClean="0"/>
              <a:t>– P</a:t>
            </a:r>
            <a:r>
              <a:rPr lang="en-US" sz="2000" b="1" baseline="-25000" dirty="0" smtClean="0"/>
              <a:t>t-1</a:t>
            </a:r>
            <a:r>
              <a:rPr lang="en-US" sz="2000" b="1" dirty="0" smtClean="0"/>
              <a:t>)/P</a:t>
            </a:r>
            <a:r>
              <a:rPr lang="en-US" sz="2000" b="1" baseline="-25000" dirty="0" smtClean="0"/>
              <a:t>t-1</a:t>
            </a:r>
            <a:r>
              <a:rPr lang="en-US" sz="2000" b="1" dirty="0" smtClean="0"/>
              <a:t>)1200</a:t>
            </a:r>
            <a:endParaRPr lang="en-US"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9762"/>
            <a:ext cx="8229600" cy="731838"/>
          </a:xfrm>
        </p:spPr>
        <p:txBody>
          <a:bodyPr/>
          <a:lstStyle/>
          <a:p>
            <a:r>
              <a:rPr lang="en-US" sz="3600" dirty="0" smtClean="0"/>
              <a:t>S&amp;P 500 Monthly Total Real Returns</a:t>
            </a:r>
            <a:endParaRPr lang="en-US" sz="3600" dirty="0"/>
          </a:p>
        </p:txBody>
      </p:sp>
      <p:pic>
        <p:nvPicPr>
          <p:cNvPr id="4" name="Content Placeholder 3" descr="monthly total real returns 1871 - 2009.emf"/>
          <p:cNvPicPr>
            <a:picLocks noGrp="1" noChangeAspect="1"/>
          </p:cNvPicPr>
          <p:nvPr>
            <p:ph idx="1"/>
          </p:nvPr>
        </p:nvPicPr>
        <p:blipFill>
          <a:blip r:embed="rId2"/>
          <a:srcRect l="3125" t="11401" r="5208" b="6922"/>
          <a:stretch>
            <a:fillRect/>
          </a:stretch>
        </p:blipFill>
        <p:spPr>
          <a:xfrm>
            <a:off x="685800" y="1295400"/>
            <a:ext cx="7772400" cy="4572000"/>
          </a:xfrm>
          <a:effectLst>
            <a:outerShdw blurRad="50800" dist="38100" dir="2700000" algn="tl" rotWithShape="0">
              <a:prstClr val="black">
                <a:alpha val="40000"/>
              </a:prstClr>
            </a:outerShdw>
          </a:effectLst>
        </p:spPr>
      </p:pic>
      <p:sp>
        <p:nvSpPr>
          <p:cNvPr id="5" name="TextBox 4"/>
          <p:cNvSpPr txBox="1"/>
          <p:nvPr/>
        </p:nvSpPr>
        <p:spPr>
          <a:xfrm>
            <a:off x="7391400" y="5105400"/>
            <a:ext cx="914400" cy="319445"/>
          </a:xfrm>
          <a:prstGeom prst="rect">
            <a:avLst/>
          </a:prstGeom>
          <a:noFill/>
        </p:spPr>
        <p:txBody>
          <a:bodyPr wrap="square" rtlCol="0">
            <a:spAutoFit/>
          </a:bodyPr>
          <a:lstStyle/>
          <a:p>
            <a:r>
              <a:rPr lang="en-US" sz="1400" b="1" dirty="0" smtClean="0"/>
              <a:t>YEARS</a:t>
            </a:r>
            <a:endParaRPr lang="en-US" sz="1400" b="1" dirty="0"/>
          </a:p>
        </p:txBody>
      </p:sp>
      <p:grpSp>
        <p:nvGrpSpPr>
          <p:cNvPr id="32" name="Group 31"/>
          <p:cNvGrpSpPr/>
          <p:nvPr/>
        </p:nvGrpSpPr>
        <p:grpSpPr>
          <a:xfrm>
            <a:off x="4399788" y="1371600"/>
            <a:ext cx="934212" cy="4191000"/>
            <a:chOff x="4399788" y="1447800"/>
            <a:chExt cx="934212" cy="4191000"/>
          </a:xfrm>
        </p:grpSpPr>
        <p:cxnSp>
          <p:nvCxnSpPr>
            <p:cNvPr id="8" name="Straight Connector 7"/>
            <p:cNvCxnSpPr/>
            <p:nvPr/>
          </p:nvCxnSpPr>
          <p:spPr>
            <a:xfrm rot="5400000">
              <a:off x="2304288" y="3543300"/>
              <a:ext cx="4191000" cy="0"/>
            </a:xfrm>
            <a:prstGeom prst="line">
              <a:avLst/>
            </a:prstGeom>
            <a:ln w="28575">
              <a:solidFill>
                <a:srgbClr val="B1110F"/>
              </a:solidFill>
              <a:prstDash val="dash"/>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419600" y="1676400"/>
              <a:ext cx="914400" cy="400110"/>
            </a:xfrm>
            <a:prstGeom prst="rect">
              <a:avLst/>
            </a:prstGeom>
            <a:noFill/>
          </p:spPr>
          <p:txBody>
            <a:bodyPr wrap="square" rtlCol="0">
              <a:spAutoFit/>
            </a:bodyPr>
            <a:lstStyle/>
            <a:p>
              <a:r>
                <a:rPr lang="en-US" sz="2000" b="1" dirty="0" smtClean="0">
                  <a:solidFill>
                    <a:srgbClr val="B1110F"/>
                  </a:solidFill>
                </a:rPr>
                <a:t>1933</a:t>
              </a:r>
              <a:endParaRPr lang="en-US" sz="2000" b="1" dirty="0">
                <a:solidFill>
                  <a:srgbClr val="B1110F"/>
                </a:solidFill>
              </a:endParaRPr>
            </a:p>
          </p:txBody>
        </p:sp>
      </p:grpSp>
      <p:grpSp>
        <p:nvGrpSpPr>
          <p:cNvPr id="31" name="Group 30"/>
          <p:cNvGrpSpPr/>
          <p:nvPr/>
        </p:nvGrpSpPr>
        <p:grpSpPr>
          <a:xfrm>
            <a:off x="1243584" y="5528846"/>
            <a:ext cx="6918960" cy="338554"/>
            <a:chOff x="1243584" y="5605046"/>
            <a:chExt cx="6918960" cy="338554"/>
          </a:xfrm>
        </p:grpSpPr>
        <p:sp>
          <p:nvSpPr>
            <p:cNvPr id="10" name="TextBox 9"/>
            <p:cNvSpPr txBox="1"/>
            <p:nvPr/>
          </p:nvSpPr>
          <p:spPr>
            <a:xfrm>
              <a:off x="1243584" y="5605046"/>
              <a:ext cx="591312" cy="338554"/>
            </a:xfrm>
            <a:prstGeom prst="rect">
              <a:avLst/>
            </a:prstGeom>
            <a:solidFill>
              <a:schemeClr val="bg1"/>
            </a:solidFill>
          </p:spPr>
          <p:txBody>
            <a:bodyPr wrap="square" rtlCol="0">
              <a:spAutoFit/>
            </a:bodyPr>
            <a:lstStyle/>
            <a:p>
              <a:pPr algn="r"/>
              <a:r>
                <a:rPr lang="en-US" sz="1600" b="1" spc="-100" dirty="0" smtClean="0"/>
                <a:t>1880</a:t>
              </a:r>
              <a:endParaRPr lang="en-US" sz="1600" b="1" spc="-100" dirty="0"/>
            </a:p>
          </p:txBody>
        </p:sp>
        <p:sp>
          <p:nvSpPr>
            <p:cNvPr id="11" name="TextBox 10"/>
            <p:cNvSpPr txBox="1"/>
            <p:nvPr/>
          </p:nvSpPr>
          <p:spPr>
            <a:xfrm>
              <a:off x="1770888" y="5605046"/>
              <a:ext cx="591312" cy="338554"/>
            </a:xfrm>
            <a:prstGeom prst="rect">
              <a:avLst/>
            </a:prstGeom>
            <a:solidFill>
              <a:schemeClr val="bg1"/>
            </a:solidFill>
          </p:spPr>
          <p:txBody>
            <a:bodyPr wrap="square" rtlCol="0">
              <a:spAutoFit/>
            </a:bodyPr>
            <a:lstStyle/>
            <a:p>
              <a:pPr algn="r"/>
              <a:r>
                <a:rPr lang="en-US" sz="1600" b="1" spc="-100" dirty="0" smtClean="0"/>
                <a:t>1890</a:t>
              </a:r>
              <a:endParaRPr lang="en-US" sz="1600" b="1" spc="-100" dirty="0"/>
            </a:p>
          </p:txBody>
        </p:sp>
        <p:sp>
          <p:nvSpPr>
            <p:cNvPr id="12" name="TextBox 11"/>
            <p:cNvSpPr txBox="1"/>
            <p:nvPr/>
          </p:nvSpPr>
          <p:spPr>
            <a:xfrm>
              <a:off x="2304288" y="5605046"/>
              <a:ext cx="591312" cy="338554"/>
            </a:xfrm>
            <a:prstGeom prst="rect">
              <a:avLst/>
            </a:prstGeom>
            <a:solidFill>
              <a:schemeClr val="bg1"/>
            </a:solidFill>
          </p:spPr>
          <p:txBody>
            <a:bodyPr wrap="square" rtlCol="0">
              <a:spAutoFit/>
            </a:bodyPr>
            <a:lstStyle/>
            <a:p>
              <a:pPr algn="r"/>
              <a:r>
                <a:rPr lang="en-US" sz="1600" b="1" spc="-100" dirty="0" smtClean="0"/>
                <a:t>1900</a:t>
              </a:r>
              <a:endParaRPr lang="en-US" sz="1600" b="1" spc="-100" dirty="0"/>
            </a:p>
          </p:txBody>
        </p:sp>
        <p:sp>
          <p:nvSpPr>
            <p:cNvPr id="13" name="TextBox 12"/>
            <p:cNvSpPr txBox="1"/>
            <p:nvPr/>
          </p:nvSpPr>
          <p:spPr>
            <a:xfrm>
              <a:off x="2837688" y="5605046"/>
              <a:ext cx="591312" cy="338554"/>
            </a:xfrm>
            <a:prstGeom prst="rect">
              <a:avLst/>
            </a:prstGeom>
            <a:solidFill>
              <a:schemeClr val="bg1"/>
            </a:solidFill>
          </p:spPr>
          <p:txBody>
            <a:bodyPr wrap="square" rtlCol="0">
              <a:spAutoFit/>
            </a:bodyPr>
            <a:lstStyle/>
            <a:p>
              <a:pPr algn="r"/>
              <a:r>
                <a:rPr lang="en-US" sz="1600" b="1" spc="-100" dirty="0" smtClean="0"/>
                <a:t>1910</a:t>
              </a:r>
              <a:endParaRPr lang="en-US" sz="1600" b="1" spc="-100" dirty="0"/>
            </a:p>
          </p:txBody>
        </p:sp>
        <p:sp>
          <p:nvSpPr>
            <p:cNvPr id="14" name="TextBox 13"/>
            <p:cNvSpPr txBox="1"/>
            <p:nvPr/>
          </p:nvSpPr>
          <p:spPr>
            <a:xfrm>
              <a:off x="3371088" y="5605046"/>
              <a:ext cx="591312" cy="338554"/>
            </a:xfrm>
            <a:prstGeom prst="rect">
              <a:avLst/>
            </a:prstGeom>
            <a:solidFill>
              <a:schemeClr val="bg1"/>
            </a:solidFill>
          </p:spPr>
          <p:txBody>
            <a:bodyPr wrap="square" rtlCol="0">
              <a:spAutoFit/>
            </a:bodyPr>
            <a:lstStyle/>
            <a:p>
              <a:pPr algn="r"/>
              <a:r>
                <a:rPr lang="en-US" sz="1600" b="1" spc="-100" dirty="0" smtClean="0"/>
                <a:t>1920</a:t>
              </a:r>
              <a:endParaRPr lang="en-US" sz="1600" b="1" spc="-100" dirty="0"/>
            </a:p>
          </p:txBody>
        </p:sp>
        <p:sp>
          <p:nvSpPr>
            <p:cNvPr id="15" name="TextBox 14"/>
            <p:cNvSpPr txBox="1"/>
            <p:nvPr/>
          </p:nvSpPr>
          <p:spPr>
            <a:xfrm>
              <a:off x="3886200" y="5605046"/>
              <a:ext cx="591312" cy="338554"/>
            </a:xfrm>
            <a:prstGeom prst="rect">
              <a:avLst/>
            </a:prstGeom>
            <a:solidFill>
              <a:schemeClr val="bg1"/>
            </a:solidFill>
          </p:spPr>
          <p:txBody>
            <a:bodyPr wrap="square" rtlCol="0">
              <a:spAutoFit/>
            </a:bodyPr>
            <a:lstStyle/>
            <a:p>
              <a:pPr algn="r"/>
              <a:r>
                <a:rPr lang="en-US" sz="1600" b="1" spc="-100" dirty="0" smtClean="0"/>
                <a:t>1930</a:t>
              </a:r>
              <a:endParaRPr lang="en-US" sz="1600" b="1" spc="-100" dirty="0"/>
            </a:p>
          </p:txBody>
        </p:sp>
        <p:sp>
          <p:nvSpPr>
            <p:cNvPr id="16" name="TextBox 15"/>
            <p:cNvSpPr txBox="1"/>
            <p:nvPr/>
          </p:nvSpPr>
          <p:spPr>
            <a:xfrm>
              <a:off x="4419600" y="5605046"/>
              <a:ext cx="591312" cy="338554"/>
            </a:xfrm>
            <a:prstGeom prst="rect">
              <a:avLst/>
            </a:prstGeom>
            <a:solidFill>
              <a:schemeClr val="bg1"/>
            </a:solidFill>
          </p:spPr>
          <p:txBody>
            <a:bodyPr wrap="square" rtlCol="0">
              <a:spAutoFit/>
            </a:bodyPr>
            <a:lstStyle/>
            <a:p>
              <a:pPr algn="r"/>
              <a:r>
                <a:rPr lang="en-US" sz="1600" b="1" spc="-100" dirty="0" smtClean="0"/>
                <a:t>1940</a:t>
              </a:r>
              <a:endParaRPr lang="en-US" sz="1600" b="1" spc="-100" dirty="0"/>
            </a:p>
          </p:txBody>
        </p:sp>
        <p:sp>
          <p:nvSpPr>
            <p:cNvPr id="17" name="TextBox 16"/>
            <p:cNvSpPr txBox="1"/>
            <p:nvPr/>
          </p:nvSpPr>
          <p:spPr>
            <a:xfrm>
              <a:off x="4937760" y="5605046"/>
              <a:ext cx="591312" cy="338554"/>
            </a:xfrm>
            <a:prstGeom prst="rect">
              <a:avLst/>
            </a:prstGeom>
            <a:solidFill>
              <a:schemeClr val="bg1"/>
            </a:solidFill>
          </p:spPr>
          <p:txBody>
            <a:bodyPr wrap="square" rtlCol="0">
              <a:spAutoFit/>
            </a:bodyPr>
            <a:lstStyle/>
            <a:p>
              <a:pPr algn="r"/>
              <a:r>
                <a:rPr lang="en-US" sz="1600" b="1" spc="-100" dirty="0" smtClean="0"/>
                <a:t>1950</a:t>
              </a:r>
              <a:endParaRPr lang="en-US" sz="1600" b="1" spc="-100" dirty="0"/>
            </a:p>
          </p:txBody>
        </p:sp>
        <p:sp>
          <p:nvSpPr>
            <p:cNvPr id="18" name="TextBox 17"/>
            <p:cNvSpPr txBox="1"/>
            <p:nvPr/>
          </p:nvSpPr>
          <p:spPr>
            <a:xfrm>
              <a:off x="5440680" y="5605046"/>
              <a:ext cx="591312" cy="338554"/>
            </a:xfrm>
            <a:prstGeom prst="rect">
              <a:avLst/>
            </a:prstGeom>
            <a:solidFill>
              <a:schemeClr val="bg1"/>
            </a:solidFill>
          </p:spPr>
          <p:txBody>
            <a:bodyPr wrap="square" rtlCol="0">
              <a:spAutoFit/>
            </a:bodyPr>
            <a:lstStyle/>
            <a:p>
              <a:pPr algn="r"/>
              <a:r>
                <a:rPr lang="en-US" sz="1600" b="1" spc="-100" dirty="0" smtClean="0"/>
                <a:t>1960</a:t>
              </a:r>
              <a:endParaRPr lang="en-US" sz="1600" b="1" spc="-100" dirty="0"/>
            </a:p>
          </p:txBody>
        </p:sp>
        <p:sp>
          <p:nvSpPr>
            <p:cNvPr id="19" name="TextBox 18"/>
            <p:cNvSpPr txBox="1"/>
            <p:nvPr/>
          </p:nvSpPr>
          <p:spPr>
            <a:xfrm>
              <a:off x="5989320" y="5605046"/>
              <a:ext cx="591312" cy="338554"/>
            </a:xfrm>
            <a:prstGeom prst="rect">
              <a:avLst/>
            </a:prstGeom>
            <a:solidFill>
              <a:schemeClr val="bg1"/>
            </a:solidFill>
          </p:spPr>
          <p:txBody>
            <a:bodyPr wrap="square" rtlCol="0">
              <a:spAutoFit/>
            </a:bodyPr>
            <a:lstStyle/>
            <a:p>
              <a:pPr algn="r"/>
              <a:r>
                <a:rPr lang="en-US" sz="1600" b="1" spc="-100" dirty="0" smtClean="0"/>
                <a:t>1970</a:t>
              </a:r>
              <a:endParaRPr lang="en-US" sz="1600" b="1" spc="-100" dirty="0"/>
            </a:p>
          </p:txBody>
        </p:sp>
        <p:sp>
          <p:nvSpPr>
            <p:cNvPr id="20" name="TextBox 19"/>
            <p:cNvSpPr txBox="1"/>
            <p:nvPr/>
          </p:nvSpPr>
          <p:spPr>
            <a:xfrm>
              <a:off x="6510528" y="5605046"/>
              <a:ext cx="591312" cy="338554"/>
            </a:xfrm>
            <a:prstGeom prst="rect">
              <a:avLst/>
            </a:prstGeom>
            <a:solidFill>
              <a:schemeClr val="bg1"/>
            </a:solidFill>
          </p:spPr>
          <p:txBody>
            <a:bodyPr wrap="square" rtlCol="0">
              <a:spAutoFit/>
            </a:bodyPr>
            <a:lstStyle/>
            <a:p>
              <a:pPr algn="r"/>
              <a:r>
                <a:rPr lang="en-US" sz="1600" b="1" spc="-100" dirty="0" smtClean="0"/>
                <a:t>1980</a:t>
              </a:r>
              <a:endParaRPr lang="en-US" sz="1600" b="1" spc="-100" dirty="0"/>
            </a:p>
          </p:txBody>
        </p:sp>
        <p:sp>
          <p:nvSpPr>
            <p:cNvPr id="21" name="TextBox 20"/>
            <p:cNvSpPr txBox="1"/>
            <p:nvPr/>
          </p:nvSpPr>
          <p:spPr>
            <a:xfrm>
              <a:off x="7031736" y="5605046"/>
              <a:ext cx="591312" cy="338554"/>
            </a:xfrm>
            <a:prstGeom prst="rect">
              <a:avLst/>
            </a:prstGeom>
            <a:solidFill>
              <a:schemeClr val="bg1"/>
            </a:solidFill>
          </p:spPr>
          <p:txBody>
            <a:bodyPr wrap="square" rtlCol="0">
              <a:spAutoFit/>
            </a:bodyPr>
            <a:lstStyle/>
            <a:p>
              <a:pPr algn="r"/>
              <a:r>
                <a:rPr lang="en-US" sz="1600" b="1" spc="-100" dirty="0" smtClean="0"/>
                <a:t>1990</a:t>
              </a:r>
              <a:endParaRPr lang="en-US" sz="1600" b="1" spc="-100" dirty="0"/>
            </a:p>
          </p:txBody>
        </p:sp>
        <p:sp>
          <p:nvSpPr>
            <p:cNvPr id="22" name="TextBox 21"/>
            <p:cNvSpPr txBox="1"/>
            <p:nvPr/>
          </p:nvSpPr>
          <p:spPr>
            <a:xfrm>
              <a:off x="7571232" y="5605046"/>
              <a:ext cx="591312" cy="338554"/>
            </a:xfrm>
            <a:prstGeom prst="rect">
              <a:avLst/>
            </a:prstGeom>
            <a:solidFill>
              <a:schemeClr val="bg1"/>
            </a:solidFill>
          </p:spPr>
          <p:txBody>
            <a:bodyPr wrap="square" rtlCol="0">
              <a:spAutoFit/>
            </a:bodyPr>
            <a:lstStyle/>
            <a:p>
              <a:pPr algn="r"/>
              <a:r>
                <a:rPr lang="en-US" sz="1600" b="1" spc="-100" dirty="0" smtClean="0"/>
                <a:t>2000</a:t>
              </a:r>
              <a:endParaRPr lang="en-US" sz="1600" b="1" spc="-100" dirty="0"/>
            </a:p>
          </p:txBody>
        </p:sp>
      </p:grpSp>
      <p:grpSp>
        <p:nvGrpSpPr>
          <p:cNvPr id="30" name="Group 29"/>
          <p:cNvGrpSpPr/>
          <p:nvPr/>
        </p:nvGrpSpPr>
        <p:grpSpPr>
          <a:xfrm>
            <a:off x="685800" y="1295400"/>
            <a:ext cx="341376" cy="4267200"/>
            <a:chOff x="685800" y="1371600"/>
            <a:chExt cx="341376" cy="4267200"/>
          </a:xfrm>
        </p:grpSpPr>
        <p:sp>
          <p:nvSpPr>
            <p:cNvPr id="23" name="TextBox 22"/>
            <p:cNvSpPr txBox="1"/>
            <p:nvPr/>
          </p:nvSpPr>
          <p:spPr>
            <a:xfrm>
              <a:off x="685800" y="5300246"/>
              <a:ext cx="341376" cy="338554"/>
            </a:xfrm>
            <a:prstGeom prst="rect">
              <a:avLst/>
            </a:prstGeom>
            <a:solidFill>
              <a:schemeClr val="bg1"/>
            </a:solidFill>
          </p:spPr>
          <p:txBody>
            <a:bodyPr wrap="square" lIns="0" tIns="45720" rIns="0" rtlCol="0">
              <a:spAutoFit/>
            </a:bodyPr>
            <a:lstStyle/>
            <a:p>
              <a:pPr algn="ctr"/>
              <a:r>
                <a:rPr lang="en-US" sz="1600" b="1" spc="-100" dirty="0" smtClean="0"/>
                <a:t>- 4</a:t>
              </a:r>
              <a:endParaRPr lang="en-US" sz="1600" b="1" spc="-100" dirty="0"/>
            </a:p>
          </p:txBody>
        </p:sp>
        <p:sp>
          <p:nvSpPr>
            <p:cNvPr id="24" name="TextBox 23"/>
            <p:cNvSpPr txBox="1"/>
            <p:nvPr/>
          </p:nvSpPr>
          <p:spPr>
            <a:xfrm>
              <a:off x="685800" y="4648200"/>
              <a:ext cx="341376" cy="338554"/>
            </a:xfrm>
            <a:prstGeom prst="rect">
              <a:avLst/>
            </a:prstGeom>
            <a:solidFill>
              <a:schemeClr val="bg1"/>
            </a:solidFill>
          </p:spPr>
          <p:txBody>
            <a:bodyPr wrap="square" lIns="0" tIns="45720" rIns="0" rtlCol="0">
              <a:spAutoFit/>
            </a:bodyPr>
            <a:lstStyle/>
            <a:p>
              <a:pPr algn="ctr"/>
              <a:r>
                <a:rPr lang="en-US" sz="1600" b="1" spc="-100" dirty="0" smtClean="0"/>
                <a:t>- 2</a:t>
              </a:r>
              <a:endParaRPr lang="en-US" sz="1600" b="1" spc="-100" dirty="0"/>
            </a:p>
          </p:txBody>
        </p:sp>
        <p:sp>
          <p:nvSpPr>
            <p:cNvPr id="25" name="TextBox 24"/>
            <p:cNvSpPr txBox="1"/>
            <p:nvPr/>
          </p:nvSpPr>
          <p:spPr>
            <a:xfrm>
              <a:off x="685800" y="3962400"/>
              <a:ext cx="341376" cy="338554"/>
            </a:xfrm>
            <a:prstGeom prst="rect">
              <a:avLst/>
            </a:prstGeom>
            <a:solidFill>
              <a:schemeClr val="bg1"/>
            </a:solidFill>
          </p:spPr>
          <p:txBody>
            <a:bodyPr wrap="square" lIns="0" tIns="45720" rIns="0" rtlCol="0">
              <a:spAutoFit/>
            </a:bodyPr>
            <a:lstStyle/>
            <a:p>
              <a:pPr algn="ctr"/>
              <a:r>
                <a:rPr lang="en-US" sz="1600" b="1" spc="-100" dirty="0" smtClean="0"/>
                <a:t>  0</a:t>
              </a:r>
              <a:endParaRPr lang="en-US" sz="1600" b="1" spc="-100" dirty="0"/>
            </a:p>
          </p:txBody>
        </p:sp>
        <p:sp>
          <p:nvSpPr>
            <p:cNvPr id="26" name="TextBox 25"/>
            <p:cNvSpPr txBox="1"/>
            <p:nvPr/>
          </p:nvSpPr>
          <p:spPr>
            <a:xfrm>
              <a:off x="685800" y="3276600"/>
              <a:ext cx="341376" cy="338554"/>
            </a:xfrm>
            <a:prstGeom prst="rect">
              <a:avLst/>
            </a:prstGeom>
            <a:solidFill>
              <a:schemeClr val="bg1"/>
            </a:solidFill>
          </p:spPr>
          <p:txBody>
            <a:bodyPr wrap="square" lIns="0" tIns="45720" rIns="0" rtlCol="0">
              <a:spAutoFit/>
            </a:bodyPr>
            <a:lstStyle/>
            <a:p>
              <a:pPr algn="ctr"/>
              <a:r>
                <a:rPr lang="en-US" sz="1600" b="1" spc="-100" dirty="0" smtClean="0"/>
                <a:t>  2</a:t>
              </a:r>
              <a:endParaRPr lang="en-US" sz="1600" b="1" spc="-100" dirty="0"/>
            </a:p>
          </p:txBody>
        </p:sp>
        <p:sp>
          <p:nvSpPr>
            <p:cNvPr id="27" name="TextBox 26"/>
            <p:cNvSpPr txBox="1"/>
            <p:nvPr/>
          </p:nvSpPr>
          <p:spPr>
            <a:xfrm>
              <a:off x="685800" y="2633246"/>
              <a:ext cx="341376" cy="338554"/>
            </a:xfrm>
            <a:prstGeom prst="rect">
              <a:avLst/>
            </a:prstGeom>
            <a:solidFill>
              <a:schemeClr val="bg1"/>
            </a:solidFill>
          </p:spPr>
          <p:txBody>
            <a:bodyPr wrap="square" lIns="0" tIns="45720" rIns="0" rtlCol="0">
              <a:spAutoFit/>
            </a:bodyPr>
            <a:lstStyle/>
            <a:p>
              <a:pPr algn="ctr"/>
              <a:r>
                <a:rPr lang="en-US" sz="1600" b="1" spc="-100" dirty="0" smtClean="0"/>
                <a:t>  4</a:t>
              </a:r>
              <a:endParaRPr lang="en-US" sz="1600" b="1" spc="-100" dirty="0"/>
            </a:p>
          </p:txBody>
        </p:sp>
        <p:sp>
          <p:nvSpPr>
            <p:cNvPr id="28" name="TextBox 27"/>
            <p:cNvSpPr txBox="1"/>
            <p:nvPr/>
          </p:nvSpPr>
          <p:spPr>
            <a:xfrm>
              <a:off x="685800" y="1981200"/>
              <a:ext cx="341376" cy="338554"/>
            </a:xfrm>
            <a:prstGeom prst="rect">
              <a:avLst/>
            </a:prstGeom>
            <a:solidFill>
              <a:schemeClr val="bg1"/>
            </a:solidFill>
          </p:spPr>
          <p:txBody>
            <a:bodyPr wrap="square" lIns="0" tIns="45720" rIns="0" rtlCol="0">
              <a:spAutoFit/>
            </a:bodyPr>
            <a:lstStyle/>
            <a:p>
              <a:pPr algn="ctr"/>
              <a:r>
                <a:rPr lang="en-US" sz="1600" b="1" spc="-100" dirty="0" smtClean="0"/>
                <a:t>  6</a:t>
              </a:r>
              <a:endParaRPr lang="en-US" sz="1600" b="1" spc="-100" dirty="0"/>
            </a:p>
          </p:txBody>
        </p:sp>
        <p:sp>
          <p:nvSpPr>
            <p:cNvPr id="29" name="TextBox 28"/>
            <p:cNvSpPr txBox="1"/>
            <p:nvPr/>
          </p:nvSpPr>
          <p:spPr>
            <a:xfrm>
              <a:off x="685800" y="1371600"/>
              <a:ext cx="341376" cy="338554"/>
            </a:xfrm>
            <a:prstGeom prst="rect">
              <a:avLst/>
            </a:prstGeom>
            <a:solidFill>
              <a:schemeClr val="bg1"/>
            </a:solidFill>
          </p:spPr>
          <p:txBody>
            <a:bodyPr wrap="square" lIns="0" tIns="45720" rIns="0" rtlCol="0">
              <a:spAutoFit/>
            </a:bodyPr>
            <a:lstStyle/>
            <a:p>
              <a:pPr algn="ctr"/>
              <a:r>
                <a:rPr lang="en-US" sz="1600" b="1" spc="-100" dirty="0" smtClean="0"/>
                <a:t>  8</a:t>
              </a:r>
              <a:endParaRPr lang="en-US" sz="1600" b="1" spc="-100" dirty="0"/>
            </a:p>
          </p:txBody>
        </p:sp>
      </p:grpSp>
      <p:sp>
        <p:nvSpPr>
          <p:cNvPr id="34" name="TextBox 33"/>
          <p:cNvSpPr txBox="1"/>
          <p:nvPr/>
        </p:nvSpPr>
        <p:spPr>
          <a:xfrm>
            <a:off x="2209800" y="5924490"/>
            <a:ext cx="4724400" cy="400110"/>
          </a:xfrm>
          <a:prstGeom prst="rect">
            <a:avLst/>
          </a:prstGeom>
          <a:noFill/>
        </p:spPr>
        <p:txBody>
          <a:bodyPr wrap="square" lIns="0" rIns="0" rtlCol="0">
            <a:spAutoFit/>
          </a:bodyPr>
          <a:lstStyle/>
          <a:p>
            <a:pPr algn="ctr"/>
            <a:r>
              <a:rPr lang="en-US" sz="2000" b="1" dirty="0" smtClean="0"/>
              <a:t>RET</a:t>
            </a:r>
            <a:r>
              <a:rPr lang="en-US" sz="2000" b="1" baseline="-25000" dirty="0" smtClean="0"/>
              <a:t>t-1, t </a:t>
            </a:r>
            <a:r>
              <a:rPr lang="en-US" sz="2000" b="1" dirty="0" smtClean="0"/>
              <a:t>= ((P</a:t>
            </a:r>
            <a:r>
              <a:rPr lang="en-US" sz="2000" b="1" baseline="-25000" dirty="0" smtClean="0"/>
              <a:t>t</a:t>
            </a:r>
            <a:r>
              <a:rPr lang="en-US" sz="2000" b="1" dirty="0" smtClean="0"/>
              <a:t> + D</a:t>
            </a:r>
            <a:r>
              <a:rPr lang="en-US" sz="2000" b="1" baseline="-25000" dirty="0" smtClean="0"/>
              <a:t>t-1, t </a:t>
            </a:r>
            <a:r>
              <a:rPr lang="en-US" sz="2000" b="1" dirty="0" smtClean="0"/>
              <a:t>– P</a:t>
            </a:r>
            <a:r>
              <a:rPr lang="en-US" sz="2000" b="1" baseline="-25000" dirty="0" smtClean="0"/>
              <a:t>t-1</a:t>
            </a:r>
            <a:r>
              <a:rPr lang="en-US" sz="2000" b="1" dirty="0" smtClean="0"/>
              <a:t>)/P</a:t>
            </a:r>
            <a:r>
              <a:rPr lang="en-US" sz="2000" b="1" baseline="-25000" dirty="0" smtClean="0"/>
              <a:t>t-1</a:t>
            </a:r>
            <a:r>
              <a:rPr lang="en-US" sz="2000" b="1" dirty="0" smtClean="0"/>
              <a:t>)1200</a:t>
            </a:r>
            <a:endParaRPr lang="en-US" sz="2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S&amp;P 500</a:t>
            </a:r>
            <a:endParaRPr lang="en-US" sz="4000" dirty="0"/>
          </a:p>
        </p:txBody>
      </p:sp>
      <p:pic>
        <p:nvPicPr>
          <p:cNvPr id="4" name="Content Placeholder 3" descr="two crashes roundtable.emf"/>
          <p:cNvPicPr>
            <a:picLocks noGrp="1" noChangeAspect="1"/>
          </p:cNvPicPr>
          <p:nvPr>
            <p:ph idx="1"/>
          </p:nvPr>
        </p:nvPicPr>
        <p:blipFill>
          <a:blip r:embed="rId2"/>
          <a:srcRect t="9934"/>
          <a:stretch>
            <a:fillRect/>
          </a:stretch>
        </p:blipFill>
        <p:spPr>
          <a:xfrm>
            <a:off x="381000" y="1295400"/>
            <a:ext cx="8305800" cy="4876800"/>
          </a:xfrm>
          <a:prstGeom prst="rect">
            <a:avLst/>
          </a:prstGeom>
          <a:effectLst>
            <a:outerShdw blurRad="50800" dist="38100" dir="2700000" algn="tl" rotWithShape="0">
              <a:prstClr val="black">
                <a:alpha val="40000"/>
              </a:prstClr>
            </a:outerShdw>
          </a:effectLst>
        </p:spPr>
      </p:pic>
      <p:sp>
        <p:nvSpPr>
          <p:cNvPr id="5" name="TextBox 4"/>
          <p:cNvSpPr txBox="1"/>
          <p:nvPr/>
        </p:nvSpPr>
        <p:spPr>
          <a:xfrm>
            <a:off x="1371600" y="1828800"/>
            <a:ext cx="6629400" cy="338554"/>
          </a:xfrm>
          <a:prstGeom prst="rect">
            <a:avLst/>
          </a:prstGeom>
          <a:noFill/>
        </p:spPr>
        <p:txBody>
          <a:bodyPr wrap="square" rtlCol="0">
            <a:spAutoFit/>
          </a:bodyPr>
          <a:lstStyle/>
          <a:p>
            <a:pPr algn="ctr"/>
            <a:r>
              <a:rPr lang="en-US" sz="1600" b="1" dirty="0" smtClean="0"/>
              <a:t>Two Crashes: </a:t>
            </a:r>
            <a:r>
              <a:rPr lang="en-US" sz="1600" b="1" dirty="0" smtClean="0">
                <a:solidFill>
                  <a:srgbClr val="FF0000"/>
                </a:solidFill>
              </a:rPr>
              <a:t>1928-1934</a:t>
            </a:r>
            <a:r>
              <a:rPr lang="en-US" sz="1600" b="1" dirty="0" smtClean="0"/>
              <a:t> and </a:t>
            </a:r>
            <a:r>
              <a:rPr lang="en-US" sz="1600" b="1" dirty="0" smtClean="0">
                <a:solidFill>
                  <a:srgbClr val="0000FF"/>
                </a:solidFill>
              </a:rPr>
              <a:t>2006-2009</a:t>
            </a:r>
            <a:endParaRPr lang="en-US" sz="1600" b="1" dirty="0">
              <a:solidFill>
                <a:srgbClr val="0000FF"/>
              </a:solidFill>
            </a:endParaRPr>
          </a:p>
        </p:txBody>
      </p:sp>
      <p:sp>
        <p:nvSpPr>
          <p:cNvPr id="13" name="TextBox 12"/>
          <p:cNvSpPr txBox="1"/>
          <p:nvPr/>
        </p:nvSpPr>
        <p:spPr>
          <a:xfrm>
            <a:off x="457200" y="2373868"/>
            <a:ext cx="762000" cy="369332"/>
          </a:xfrm>
          <a:prstGeom prst="rect">
            <a:avLst/>
          </a:prstGeom>
          <a:solidFill>
            <a:schemeClr val="bg1"/>
          </a:solidFill>
        </p:spPr>
        <p:txBody>
          <a:bodyPr wrap="square" rtlCol="0">
            <a:spAutoFit/>
          </a:bodyPr>
          <a:lstStyle/>
          <a:p>
            <a:pPr algn="r"/>
            <a:r>
              <a:rPr lang="en-US" sz="1800" b="1" dirty="0" smtClean="0">
                <a:solidFill>
                  <a:srgbClr val="0000FF"/>
                </a:solidFill>
              </a:rPr>
              <a:t>1600</a:t>
            </a:r>
            <a:endParaRPr lang="en-US" sz="1800" b="1" dirty="0">
              <a:solidFill>
                <a:srgbClr val="0000FF"/>
              </a:solidFill>
            </a:endParaRPr>
          </a:p>
        </p:txBody>
      </p:sp>
      <p:sp>
        <p:nvSpPr>
          <p:cNvPr id="14" name="TextBox 13"/>
          <p:cNvSpPr txBox="1"/>
          <p:nvPr/>
        </p:nvSpPr>
        <p:spPr>
          <a:xfrm>
            <a:off x="457200" y="2754868"/>
            <a:ext cx="762000" cy="369332"/>
          </a:xfrm>
          <a:prstGeom prst="rect">
            <a:avLst/>
          </a:prstGeom>
          <a:solidFill>
            <a:schemeClr val="bg1"/>
          </a:solidFill>
        </p:spPr>
        <p:txBody>
          <a:bodyPr wrap="square" rtlCol="0">
            <a:spAutoFit/>
          </a:bodyPr>
          <a:lstStyle/>
          <a:p>
            <a:pPr algn="r"/>
            <a:r>
              <a:rPr lang="en-US" sz="1800" b="1" dirty="0" smtClean="0">
                <a:solidFill>
                  <a:srgbClr val="0000FF"/>
                </a:solidFill>
              </a:rPr>
              <a:t>1400</a:t>
            </a:r>
            <a:endParaRPr lang="en-US" sz="1800" b="1" dirty="0">
              <a:solidFill>
                <a:srgbClr val="0000FF"/>
              </a:solidFill>
            </a:endParaRPr>
          </a:p>
        </p:txBody>
      </p:sp>
      <p:sp>
        <p:nvSpPr>
          <p:cNvPr id="15" name="TextBox 14"/>
          <p:cNvSpPr txBox="1"/>
          <p:nvPr/>
        </p:nvSpPr>
        <p:spPr>
          <a:xfrm>
            <a:off x="457200" y="3212068"/>
            <a:ext cx="762000" cy="369332"/>
          </a:xfrm>
          <a:prstGeom prst="rect">
            <a:avLst/>
          </a:prstGeom>
          <a:solidFill>
            <a:schemeClr val="bg1"/>
          </a:solidFill>
        </p:spPr>
        <p:txBody>
          <a:bodyPr wrap="square" rtlCol="0">
            <a:spAutoFit/>
          </a:bodyPr>
          <a:lstStyle/>
          <a:p>
            <a:pPr algn="r"/>
            <a:r>
              <a:rPr lang="en-US" sz="1800" b="1" dirty="0" smtClean="0">
                <a:solidFill>
                  <a:srgbClr val="0000FF"/>
                </a:solidFill>
              </a:rPr>
              <a:t>1200</a:t>
            </a:r>
            <a:endParaRPr lang="en-US" sz="1800" b="1" dirty="0">
              <a:solidFill>
                <a:srgbClr val="0000FF"/>
              </a:solidFill>
            </a:endParaRPr>
          </a:p>
        </p:txBody>
      </p:sp>
      <p:sp>
        <p:nvSpPr>
          <p:cNvPr id="16" name="TextBox 15"/>
          <p:cNvSpPr txBox="1"/>
          <p:nvPr/>
        </p:nvSpPr>
        <p:spPr>
          <a:xfrm>
            <a:off x="457200" y="3745468"/>
            <a:ext cx="762000" cy="369332"/>
          </a:xfrm>
          <a:prstGeom prst="rect">
            <a:avLst/>
          </a:prstGeom>
          <a:solidFill>
            <a:schemeClr val="bg1"/>
          </a:solidFill>
        </p:spPr>
        <p:txBody>
          <a:bodyPr wrap="square" rtlCol="0">
            <a:spAutoFit/>
          </a:bodyPr>
          <a:lstStyle/>
          <a:p>
            <a:pPr algn="r"/>
            <a:r>
              <a:rPr lang="en-US" sz="1800" b="1" dirty="0" smtClean="0">
                <a:solidFill>
                  <a:srgbClr val="0000FF"/>
                </a:solidFill>
              </a:rPr>
              <a:t>1000</a:t>
            </a:r>
            <a:endParaRPr lang="en-US" sz="1800" b="1" dirty="0">
              <a:solidFill>
                <a:srgbClr val="0000FF"/>
              </a:solidFill>
            </a:endParaRPr>
          </a:p>
        </p:txBody>
      </p:sp>
      <p:sp>
        <p:nvSpPr>
          <p:cNvPr id="17" name="TextBox 16"/>
          <p:cNvSpPr txBox="1"/>
          <p:nvPr/>
        </p:nvSpPr>
        <p:spPr>
          <a:xfrm>
            <a:off x="457200" y="4355068"/>
            <a:ext cx="762000" cy="369332"/>
          </a:xfrm>
          <a:prstGeom prst="rect">
            <a:avLst/>
          </a:prstGeom>
          <a:solidFill>
            <a:schemeClr val="bg1"/>
          </a:solidFill>
        </p:spPr>
        <p:txBody>
          <a:bodyPr wrap="square" rtlCol="0">
            <a:spAutoFit/>
          </a:bodyPr>
          <a:lstStyle/>
          <a:p>
            <a:pPr algn="r"/>
            <a:r>
              <a:rPr lang="en-US" sz="1800" b="1" dirty="0" smtClean="0">
                <a:solidFill>
                  <a:srgbClr val="0000FF"/>
                </a:solidFill>
              </a:rPr>
              <a:t>800</a:t>
            </a:r>
            <a:endParaRPr lang="en-US" sz="1800" b="1" dirty="0">
              <a:solidFill>
                <a:srgbClr val="0000FF"/>
              </a:solidFill>
            </a:endParaRPr>
          </a:p>
        </p:txBody>
      </p:sp>
      <p:sp>
        <p:nvSpPr>
          <p:cNvPr id="18" name="TextBox 17"/>
          <p:cNvSpPr txBox="1"/>
          <p:nvPr/>
        </p:nvSpPr>
        <p:spPr>
          <a:xfrm>
            <a:off x="457200" y="5193268"/>
            <a:ext cx="762000" cy="369332"/>
          </a:xfrm>
          <a:prstGeom prst="rect">
            <a:avLst/>
          </a:prstGeom>
          <a:solidFill>
            <a:schemeClr val="bg1"/>
          </a:solidFill>
        </p:spPr>
        <p:txBody>
          <a:bodyPr wrap="square" rtlCol="0">
            <a:spAutoFit/>
          </a:bodyPr>
          <a:lstStyle/>
          <a:p>
            <a:pPr algn="r"/>
            <a:r>
              <a:rPr lang="en-US" sz="1800" b="1" dirty="0" smtClean="0">
                <a:solidFill>
                  <a:srgbClr val="0000FF"/>
                </a:solidFill>
              </a:rPr>
              <a:t>600</a:t>
            </a:r>
            <a:endParaRPr lang="en-US" sz="1800" b="1" dirty="0">
              <a:solidFill>
                <a:srgbClr val="0000FF"/>
              </a:solidFill>
            </a:endParaRPr>
          </a:p>
        </p:txBody>
      </p:sp>
      <p:sp>
        <p:nvSpPr>
          <p:cNvPr id="19" name="TextBox 18"/>
          <p:cNvSpPr txBox="1"/>
          <p:nvPr/>
        </p:nvSpPr>
        <p:spPr>
          <a:xfrm>
            <a:off x="1371600" y="5486400"/>
            <a:ext cx="762000" cy="338554"/>
          </a:xfrm>
          <a:prstGeom prst="rect">
            <a:avLst/>
          </a:prstGeom>
          <a:solidFill>
            <a:schemeClr val="bg1"/>
          </a:solidFill>
        </p:spPr>
        <p:txBody>
          <a:bodyPr wrap="square" rtlCol="0">
            <a:spAutoFit/>
          </a:bodyPr>
          <a:lstStyle/>
          <a:p>
            <a:pPr algn="r"/>
            <a:r>
              <a:rPr lang="en-US" sz="1600" b="1" dirty="0" smtClean="0">
                <a:solidFill>
                  <a:srgbClr val="0000FF"/>
                </a:solidFill>
              </a:rPr>
              <a:t>2006</a:t>
            </a:r>
            <a:endParaRPr lang="en-US" sz="1600" b="1" dirty="0">
              <a:solidFill>
                <a:srgbClr val="0000FF"/>
              </a:solidFill>
            </a:endParaRPr>
          </a:p>
        </p:txBody>
      </p:sp>
      <p:sp>
        <p:nvSpPr>
          <p:cNvPr id="20" name="TextBox 19"/>
          <p:cNvSpPr txBox="1"/>
          <p:nvPr/>
        </p:nvSpPr>
        <p:spPr>
          <a:xfrm>
            <a:off x="2286000" y="5486400"/>
            <a:ext cx="838200" cy="338554"/>
          </a:xfrm>
          <a:prstGeom prst="rect">
            <a:avLst/>
          </a:prstGeom>
          <a:solidFill>
            <a:schemeClr val="bg1"/>
          </a:solidFill>
        </p:spPr>
        <p:txBody>
          <a:bodyPr wrap="square" rtlCol="0">
            <a:spAutoFit/>
          </a:bodyPr>
          <a:lstStyle/>
          <a:p>
            <a:pPr algn="ctr"/>
            <a:r>
              <a:rPr lang="en-US" sz="1600" b="1" dirty="0" smtClean="0">
                <a:solidFill>
                  <a:srgbClr val="0000FF"/>
                </a:solidFill>
              </a:rPr>
              <a:t>2007</a:t>
            </a:r>
            <a:endParaRPr lang="en-US" sz="1600" b="1" dirty="0">
              <a:solidFill>
                <a:srgbClr val="0000FF"/>
              </a:solidFill>
            </a:endParaRPr>
          </a:p>
        </p:txBody>
      </p:sp>
      <p:sp>
        <p:nvSpPr>
          <p:cNvPr id="21" name="TextBox 20"/>
          <p:cNvSpPr txBox="1"/>
          <p:nvPr/>
        </p:nvSpPr>
        <p:spPr>
          <a:xfrm>
            <a:off x="3276600" y="5486400"/>
            <a:ext cx="762000" cy="338554"/>
          </a:xfrm>
          <a:prstGeom prst="rect">
            <a:avLst/>
          </a:prstGeom>
          <a:solidFill>
            <a:schemeClr val="bg1"/>
          </a:solidFill>
        </p:spPr>
        <p:txBody>
          <a:bodyPr wrap="square" rtlCol="0">
            <a:spAutoFit/>
          </a:bodyPr>
          <a:lstStyle/>
          <a:p>
            <a:pPr algn="r"/>
            <a:r>
              <a:rPr lang="en-US" sz="1600" b="1" dirty="0" smtClean="0">
                <a:solidFill>
                  <a:srgbClr val="0000FF"/>
                </a:solidFill>
              </a:rPr>
              <a:t>2008</a:t>
            </a:r>
            <a:endParaRPr lang="en-US" sz="1600" b="1" dirty="0">
              <a:solidFill>
                <a:srgbClr val="0000FF"/>
              </a:solidFill>
            </a:endParaRPr>
          </a:p>
        </p:txBody>
      </p:sp>
      <p:sp>
        <p:nvSpPr>
          <p:cNvPr id="22" name="TextBox 21"/>
          <p:cNvSpPr txBox="1"/>
          <p:nvPr/>
        </p:nvSpPr>
        <p:spPr>
          <a:xfrm>
            <a:off x="4267200" y="5486400"/>
            <a:ext cx="762000" cy="338554"/>
          </a:xfrm>
          <a:prstGeom prst="rect">
            <a:avLst/>
          </a:prstGeom>
          <a:solidFill>
            <a:schemeClr val="bg1"/>
          </a:solidFill>
        </p:spPr>
        <p:txBody>
          <a:bodyPr wrap="square" rtlCol="0">
            <a:spAutoFit/>
          </a:bodyPr>
          <a:lstStyle/>
          <a:p>
            <a:pPr algn="r"/>
            <a:r>
              <a:rPr lang="en-US" sz="1600" b="1" dirty="0" smtClean="0">
                <a:solidFill>
                  <a:srgbClr val="0000FF"/>
                </a:solidFill>
              </a:rPr>
              <a:t>2009</a:t>
            </a:r>
            <a:endParaRPr lang="en-US" sz="1600" b="1" dirty="0">
              <a:solidFill>
                <a:srgbClr val="0000FF"/>
              </a:solidFill>
            </a:endParaRPr>
          </a:p>
        </p:txBody>
      </p:sp>
      <p:sp>
        <p:nvSpPr>
          <p:cNvPr id="23" name="TextBox 22"/>
          <p:cNvSpPr txBox="1"/>
          <p:nvPr/>
        </p:nvSpPr>
        <p:spPr>
          <a:xfrm>
            <a:off x="5257800" y="5486400"/>
            <a:ext cx="762000" cy="338554"/>
          </a:xfrm>
          <a:prstGeom prst="rect">
            <a:avLst/>
          </a:prstGeom>
          <a:solidFill>
            <a:schemeClr val="bg1"/>
          </a:solidFill>
        </p:spPr>
        <p:txBody>
          <a:bodyPr wrap="square" rtlCol="0">
            <a:spAutoFit/>
          </a:bodyPr>
          <a:lstStyle/>
          <a:p>
            <a:pPr algn="r"/>
            <a:r>
              <a:rPr lang="en-US" sz="1600" b="1" dirty="0" smtClean="0">
                <a:solidFill>
                  <a:srgbClr val="0000FF"/>
                </a:solidFill>
              </a:rPr>
              <a:t>2010</a:t>
            </a:r>
            <a:endParaRPr lang="en-US" sz="1600" b="1" dirty="0">
              <a:solidFill>
                <a:srgbClr val="0000FF"/>
              </a:solidFill>
            </a:endParaRPr>
          </a:p>
        </p:txBody>
      </p:sp>
      <p:sp>
        <p:nvSpPr>
          <p:cNvPr id="24" name="TextBox 23"/>
          <p:cNvSpPr txBox="1"/>
          <p:nvPr/>
        </p:nvSpPr>
        <p:spPr>
          <a:xfrm>
            <a:off x="6172200" y="5486400"/>
            <a:ext cx="762000" cy="338554"/>
          </a:xfrm>
          <a:prstGeom prst="rect">
            <a:avLst/>
          </a:prstGeom>
          <a:solidFill>
            <a:schemeClr val="bg1"/>
          </a:solidFill>
        </p:spPr>
        <p:txBody>
          <a:bodyPr wrap="square" rtlCol="0">
            <a:spAutoFit/>
          </a:bodyPr>
          <a:lstStyle/>
          <a:p>
            <a:pPr algn="r"/>
            <a:r>
              <a:rPr lang="en-US" sz="1600" b="1" dirty="0" smtClean="0">
                <a:solidFill>
                  <a:srgbClr val="0000FF"/>
                </a:solidFill>
              </a:rPr>
              <a:t>2011</a:t>
            </a:r>
            <a:endParaRPr lang="en-US" sz="1600" b="1" dirty="0">
              <a:solidFill>
                <a:srgbClr val="0000FF"/>
              </a:solidFill>
            </a:endParaRPr>
          </a:p>
        </p:txBody>
      </p:sp>
      <p:sp>
        <p:nvSpPr>
          <p:cNvPr id="25" name="TextBox 24"/>
          <p:cNvSpPr txBox="1"/>
          <p:nvPr/>
        </p:nvSpPr>
        <p:spPr>
          <a:xfrm>
            <a:off x="7162800" y="5486400"/>
            <a:ext cx="762000" cy="338554"/>
          </a:xfrm>
          <a:prstGeom prst="rect">
            <a:avLst/>
          </a:prstGeom>
          <a:solidFill>
            <a:schemeClr val="bg1"/>
          </a:solidFill>
        </p:spPr>
        <p:txBody>
          <a:bodyPr wrap="square" rtlCol="0">
            <a:spAutoFit/>
          </a:bodyPr>
          <a:lstStyle/>
          <a:p>
            <a:pPr algn="r"/>
            <a:r>
              <a:rPr lang="en-US" sz="1600" b="1" dirty="0" smtClean="0">
                <a:solidFill>
                  <a:srgbClr val="0000FF"/>
                </a:solidFill>
              </a:rPr>
              <a:t>2012</a:t>
            </a:r>
            <a:endParaRPr lang="en-US" sz="1600" b="1" dirty="0">
              <a:solidFill>
                <a:srgbClr val="0000FF"/>
              </a:solidFill>
            </a:endParaRPr>
          </a:p>
        </p:txBody>
      </p:sp>
      <p:sp>
        <p:nvSpPr>
          <p:cNvPr id="26" name="TextBox 25"/>
          <p:cNvSpPr txBox="1"/>
          <p:nvPr/>
        </p:nvSpPr>
        <p:spPr>
          <a:xfrm>
            <a:off x="1371600" y="5791200"/>
            <a:ext cx="762000" cy="338554"/>
          </a:xfrm>
          <a:prstGeom prst="rect">
            <a:avLst/>
          </a:prstGeom>
          <a:solidFill>
            <a:schemeClr val="bg1"/>
          </a:solidFill>
        </p:spPr>
        <p:txBody>
          <a:bodyPr wrap="square" rtlCol="0">
            <a:spAutoFit/>
          </a:bodyPr>
          <a:lstStyle/>
          <a:p>
            <a:pPr algn="r"/>
            <a:r>
              <a:rPr lang="en-US" sz="1600" b="1" dirty="0" smtClean="0">
                <a:solidFill>
                  <a:srgbClr val="FF0000"/>
                </a:solidFill>
              </a:rPr>
              <a:t>1928</a:t>
            </a:r>
            <a:endParaRPr lang="en-US" sz="1600" b="1" dirty="0">
              <a:solidFill>
                <a:srgbClr val="FF0000"/>
              </a:solidFill>
            </a:endParaRPr>
          </a:p>
        </p:txBody>
      </p:sp>
      <p:sp>
        <p:nvSpPr>
          <p:cNvPr id="27" name="TextBox 26"/>
          <p:cNvSpPr txBox="1"/>
          <p:nvPr/>
        </p:nvSpPr>
        <p:spPr>
          <a:xfrm>
            <a:off x="2286000" y="5791200"/>
            <a:ext cx="838200" cy="338554"/>
          </a:xfrm>
          <a:prstGeom prst="rect">
            <a:avLst/>
          </a:prstGeom>
          <a:solidFill>
            <a:schemeClr val="bg1"/>
          </a:solidFill>
        </p:spPr>
        <p:txBody>
          <a:bodyPr wrap="square" rtlCol="0">
            <a:spAutoFit/>
          </a:bodyPr>
          <a:lstStyle/>
          <a:p>
            <a:pPr algn="ctr"/>
            <a:r>
              <a:rPr lang="en-US" sz="1600" b="1" dirty="0" smtClean="0">
                <a:solidFill>
                  <a:srgbClr val="FF0000"/>
                </a:solidFill>
              </a:rPr>
              <a:t>1929</a:t>
            </a:r>
            <a:endParaRPr lang="en-US" sz="1600" b="1" dirty="0">
              <a:solidFill>
                <a:srgbClr val="FF0000"/>
              </a:solidFill>
            </a:endParaRPr>
          </a:p>
        </p:txBody>
      </p:sp>
      <p:sp>
        <p:nvSpPr>
          <p:cNvPr id="28" name="TextBox 27"/>
          <p:cNvSpPr txBox="1"/>
          <p:nvPr/>
        </p:nvSpPr>
        <p:spPr>
          <a:xfrm>
            <a:off x="3276600" y="5791200"/>
            <a:ext cx="762000" cy="338554"/>
          </a:xfrm>
          <a:prstGeom prst="rect">
            <a:avLst/>
          </a:prstGeom>
          <a:solidFill>
            <a:schemeClr val="bg1"/>
          </a:solidFill>
        </p:spPr>
        <p:txBody>
          <a:bodyPr wrap="square" rtlCol="0">
            <a:spAutoFit/>
          </a:bodyPr>
          <a:lstStyle/>
          <a:p>
            <a:pPr algn="r"/>
            <a:r>
              <a:rPr lang="en-US" sz="1600" b="1" dirty="0" smtClean="0">
                <a:solidFill>
                  <a:srgbClr val="FF0000"/>
                </a:solidFill>
              </a:rPr>
              <a:t>1930</a:t>
            </a:r>
            <a:endParaRPr lang="en-US" sz="1600" b="1" dirty="0">
              <a:solidFill>
                <a:srgbClr val="FF0000"/>
              </a:solidFill>
            </a:endParaRPr>
          </a:p>
        </p:txBody>
      </p:sp>
      <p:sp>
        <p:nvSpPr>
          <p:cNvPr id="29" name="TextBox 28"/>
          <p:cNvSpPr txBox="1"/>
          <p:nvPr/>
        </p:nvSpPr>
        <p:spPr>
          <a:xfrm>
            <a:off x="4267200" y="5791200"/>
            <a:ext cx="762000" cy="338554"/>
          </a:xfrm>
          <a:prstGeom prst="rect">
            <a:avLst/>
          </a:prstGeom>
          <a:solidFill>
            <a:schemeClr val="bg1"/>
          </a:solidFill>
        </p:spPr>
        <p:txBody>
          <a:bodyPr wrap="square" rtlCol="0">
            <a:spAutoFit/>
          </a:bodyPr>
          <a:lstStyle/>
          <a:p>
            <a:pPr algn="r"/>
            <a:r>
              <a:rPr lang="en-US" sz="1600" b="1" dirty="0" smtClean="0">
                <a:solidFill>
                  <a:srgbClr val="FF0000"/>
                </a:solidFill>
              </a:rPr>
              <a:t>1931</a:t>
            </a:r>
            <a:endParaRPr lang="en-US" sz="1600" b="1" dirty="0">
              <a:solidFill>
                <a:srgbClr val="FF0000"/>
              </a:solidFill>
            </a:endParaRPr>
          </a:p>
        </p:txBody>
      </p:sp>
      <p:sp>
        <p:nvSpPr>
          <p:cNvPr id="30" name="TextBox 29"/>
          <p:cNvSpPr txBox="1"/>
          <p:nvPr/>
        </p:nvSpPr>
        <p:spPr>
          <a:xfrm>
            <a:off x="5257800" y="5791200"/>
            <a:ext cx="762000" cy="338554"/>
          </a:xfrm>
          <a:prstGeom prst="rect">
            <a:avLst/>
          </a:prstGeom>
          <a:solidFill>
            <a:schemeClr val="bg1"/>
          </a:solidFill>
        </p:spPr>
        <p:txBody>
          <a:bodyPr wrap="square" rtlCol="0">
            <a:spAutoFit/>
          </a:bodyPr>
          <a:lstStyle/>
          <a:p>
            <a:pPr algn="r"/>
            <a:r>
              <a:rPr lang="en-US" sz="1600" b="1" dirty="0" smtClean="0">
                <a:solidFill>
                  <a:srgbClr val="FF0000"/>
                </a:solidFill>
              </a:rPr>
              <a:t>1932</a:t>
            </a:r>
            <a:endParaRPr lang="en-US" sz="1600" b="1" dirty="0">
              <a:solidFill>
                <a:srgbClr val="FF0000"/>
              </a:solidFill>
            </a:endParaRPr>
          </a:p>
        </p:txBody>
      </p:sp>
      <p:sp>
        <p:nvSpPr>
          <p:cNvPr id="31" name="TextBox 30"/>
          <p:cNvSpPr txBox="1"/>
          <p:nvPr/>
        </p:nvSpPr>
        <p:spPr>
          <a:xfrm>
            <a:off x="6172200" y="5791200"/>
            <a:ext cx="838200" cy="338554"/>
          </a:xfrm>
          <a:prstGeom prst="rect">
            <a:avLst/>
          </a:prstGeom>
          <a:solidFill>
            <a:schemeClr val="bg1"/>
          </a:solidFill>
        </p:spPr>
        <p:txBody>
          <a:bodyPr wrap="square" rtlCol="0">
            <a:spAutoFit/>
          </a:bodyPr>
          <a:lstStyle/>
          <a:p>
            <a:pPr algn="ctr"/>
            <a:r>
              <a:rPr lang="en-US" sz="1600" b="1" dirty="0" smtClean="0">
                <a:solidFill>
                  <a:srgbClr val="FF0000"/>
                </a:solidFill>
              </a:rPr>
              <a:t>1933 </a:t>
            </a:r>
            <a:endParaRPr lang="en-US" sz="1600" b="1" dirty="0">
              <a:solidFill>
                <a:srgbClr val="FF0000"/>
              </a:solidFill>
            </a:endParaRPr>
          </a:p>
        </p:txBody>
      </p:sp>
      <p:sp>
        <p:nvSpPr>
          <p:cNvPr id="32" name="TextBox 31"/>
          <p:cNvSpPr txBox="1"/>
          <p:nvPr/>
        </p:nvSpPr>
        <p:spPr>
          <a:xfrm>
            <a:off x="7162800" y="5791200"/>
            <a:ext cx="762000" cy="338554"/>
          </a:xfrm>
          <a:prstGeom prst="rect">
            <a:avLst/>
          </a:prstGeom>
          <a:solidFill>
            <a:schemeClr val="bg1"/>
          </a:solidFill>
        </p:spPr>
        <p:txBody>
          <a:bodyPr wrap="square" rtlCol="0">
            <a:spAutoFit/>
          </a:bodyPr>
          <a:lstStyle/>
          <a:p>
            <a:pPr algn="r"/>
            <a:r>
              <a:rPr lang="en-US" sz="1600" b="1" dirty="0" smtClean="0">
                <a:solidFill>
                  <a:srgbClr val="FF0000"/>
                </a:solidFill>
              </a:rPr>
              <a:t>1934</a:t>
            </a:r>
            <a:endParaRPr lang="en-US" sz="1600" b="1" dirty="0">
              <a:solidFill>
                <a:srgbClr val="FF0000"/>
              </a:solidFill>
            </a:endParaRPr>
          </a:p>
        </p:txBody>
      </p:sp>
      <p:sp>
        <p:nvSpPr>
          <p:cNvPr id="33" name="TextBox 32"/>
          <p:cNvSpPr txBox="1"/>
          <p:nvPr/>
        </p:nvSpPr>
        <p:spPr>
          <a:xfrm>
            <a:off x="8153400" y="1638528"/>
            <a:ext cx="457200" cy="3236784"/>
          </a:xfrm>
          <a:prstGeom prst="rect">
            <a:avLst/>
          </a:prstGeom>
          <a:solidFill>
            <a:schemeClr val="bg1"/>
          </a:solidFill>
        </p:spPr>
        <p:txBody>
          <a:bodyPr wrap="square" rtlCol="0">
            <a:spAutoFit/>
          </a:bodyPr>
          <a:lstStyle/>
          <a:p>
            <a:pPr algn="r">
              <a:spcAft>
                <a:spcPts val="400"/>
              </a:spcAft>
            </a:pPr>
            <a:r>
              <a:rPr lang="en-US" sz="1800" b="1" dirty="0" smtClean="0">
                <a:solidFill>
                  <a:srgbClr val="FF0000"/>
                </a:solidFill>
              </a:rPr>
              <a:t>40</a:t>
            </a:r>
          </a:p>
          <a:p>
            <a:pPr algn="r">
              <a:spcAft>
                <a:spcPts val="400"/>
              </a:spcAft>
            </a:pPr>
            <a:r>
              <a:rPr lang="en-US" sz="1800" b="1" dirty="0" smtClean="0">
                <a:solidFill>
                  <a:srgbClr val="FF0000"/>
                </a:solidFill>
              </a:rPr>
              <a:t>32</a:t>
            </a:r>
          </a:p>
          <a:p>
            <a:pPr algn="r">
              <a:lnSpc>
                <a:spcPts val="2000"/>
              </a:lnSpc>
              <a:spcAft>
                <a:spcPts val="0"/>
              </a:spcAft>
            </a:pPr>
            <a:r>
              <a:rPr lang="en-US" sz="1800" b="1" dirty="0" smtClean="0">
                <a:solidFill>
                  <a:srgbClr val="FF0000"/>
                </a:solidFill>
              </a:rPr>
              <a:t>24</a:t>
            </a:r>
          </a:p>
          <a:p>
            <a:pPr algn="r">
              <a:lnSpc>
                <a:spcPts val="2000"/>
              </a:lnSpc>
              <a:spcAft>
                <a:spcPts val="0"/>
              </a:spcAft>
            </a:pPr>
            <a:r>
              <a:rPr lang="en-US" sz="1800" b="1" dirty="0" smtClean="0">
                <a:solidFill>
                  <a:srgbClr val="FF0000"/>
                </a:solidFill>
              </a:rPr>
              <a:t>20</a:t>
            </a:r>
          </a:p>
          <a:p>
            <a:pPr algn="r">
              <a:spcAft>
                <a:spcPts val="600"/>
              </a:spcAft>
            </a:pPr>
            <a:r>
              <a:rPr lang="en-US" sz="1800" b="1" dirty="0" smtClean="0">
                <a:solidFill>
                  <a:srgbClr val="FF0000"/>
                </a:solidFill>
              </a:rPr>
              <a:t>16</a:t>
            </a:r>
          </a:p>
          <a:p>
            <a:pPr algn="r">
              <a:spcAft>
                <a:spcPts val="1600"/>
              </a:spcAft>
            </a:pPr>
            <a:r>
              <a:rPr lang="en-US" sz="1800" b="1" dirty="0" smtClean="0">
                <a:solidFill>
                  <a:srgbClr val="FF0000"/>
                </a:solidFill>
              </a:rPr>
              <a:t>12</a:t>
            </a:r>
          </a:p>
          <a:p>
            <a:pPr algn="r">
              <a:spcAft>
                <a:spcPts val="1200"/>
              </a:spcAft>
            </a:pPr>
            <a:r>
              <a:rPr lang="en-US" sz="1800" b="1" dirty="0" smtClean="0">
                <a:solidFill>
                  <a:srgbClr val="FF0000"/>
                </a:solidFill>
              </a:rPr>
              <a:t>8</a:t>
            </a:r>
          </a:p>
          <a:p>
            <a:pPr algn="r">
              <a:spcAft>
                <a:spcPts val="1200"/>
              </a:spcAft>
            </a:pPr>
            <a:endParaRPr lang="en-US" sz="1800" b="1" dirty="0" smtClean="0">
              <a:solidFill>
                <a:srgbClr val="FF0000"/>
              </a:solidFill>
            </a:endParaRPr>
          </a:p>
          <a:p>
            <a:pPr algn="r">
              <a:spcAft>
                <a:spcPts val="1200"/>
              </a:spcAft>
            </a:pPr>
            <a:r>
              <a:rPr lang="en-US" sz="1800" b="1" dirty="0" smtClean="0">
                <a:solidFill>
                  <a:srgbClr val="FF0000"/>
                </a:solidFill>
              </a:rPr>
              <a:t>4</a:t>
            </a:r>
            <a:endParaRPr lang="en-US" sz="1800" b="1" dirty="0">
              <a:solidFill>
                <a:srgbClr val="FF0000"/>
              </a:solidFill>
            </a:endParaRPr>
          </a:p>
        </p:txBody>
      </p:sp>
      <p:sp>
        <p:nvSpPr>
          <p:cNvPr id="34" name="Rectangle 33"/>
          <p:cNvSpPr/>
          <p:nvPr/>
        </p:nvSpPr>
        <p:spPr>
          <a:xfrm>
            <a:off x="2286000" y="3276600"/>
            <a:ext cx="1295400" cy="381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6096000" y="2895600"/>
            <a:ext cx="1295400" cy="381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0</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3051</TotalTime>
  <Words>499</Words>
  <Application>Microsoft Office PowerPoint</Application>
  <PresentationFormat>On-screen Show (4:3)</PresentationFormat>
  <Paragraphs>257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ＭＳ Ｐゴシック</vt:lpstr>
      <vt:lpstr>Wingdings</vt:lpstr>
      <vt:lpstr>Office Theme</vt:lpstr>
      <vt:lpstr>The Effect of Security Market Regulations on Stock Returns</vt:lpstr>
      <vt:lpstr>Recent Recessions</vt:lpstr>
      <vt:lpstr>U.S. Economy in 2009</vt:lpstr>
      <vt:lpstr>Securities Market Regulatory Acts</vt:lpstr>
      <vt:lpstr>Frequencies of Amendments</vt:lpstr>
      <vt:lpstr>Purpose of the Regulation</vt:lpstr>
      <vt:lpstr>S&amp;P 500 Monthly Total Real Returns</vt:lpstr>
      <vt:lpstr>S&amp;P 500 Monthly Total Real Returns</vt:lpstr>
      <vt:lpstr>S&amp;P 500</vt:lpstr>
    </vt:vector>
  </TitlesOfParts>
  <Company>Bureau of Business Research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Goodpaster</dc:creator>
  <cp:lastModifiedBy>Lisa Goodpaster</cp:lastModifiedBy>
  <cp:revision>189</cp:revision>
  <dcterms:created xsi:type="dcterms:W3CDTF">2008-10-28T14:23:11Z</dcterms:created>
  <dcterms:modified xsi:type="dcterms:W3CDTF">2009-08-12T13:35:29Z</dcterms:modified>
</cp:coreProperties>
</file>