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57" r:id="rId5"/>
    <p:sldId id="270" r:id="rId6"/>
    <p:sldId id="258" r:id="rId7"/>
    <p:sldId id="365" r:id="rId8"/>
    <p:sldId id="366" r:id="rId9"/>
    <p:sldId id="354" r:id="rId10"/>
    <p:sldId id="353" r:id="rId11"/>
    <p:sldId id="355" r:id="rId12"/>
    <p:sldId id="360" r:id="rId13"/>
    <p:sldId id="361" r:id="rId14"/>
    <p:sldId id="362" r:id="rId15"/>
    <p:sldId id="363" r:id="rId16"/>
    <p:sldId id="364" r:id="rId17"/>
    <p:sldId id="288" r:id="rId18"/>
    <p:sldId id="358" r:id="rId19"/>
    <p:sldId id="357" r:id="rId20"/>
    <p:sldId id="359" r:id="rId21"/>
    <p:sldId id="279" r:id="rId22"/>
    <p:sldId id="275" r:id="rId23"/>
    <p:sldId id="295" r:id="rId24"/>
    <p:sldId id="296" r:id="rId25"/>
    <p:sldId id="298" r:id="rId26"/>
    <p:sldId id="345" r:id="rId27"/>
    <p:sldId id="347" r:id="rId28"/>
    <p:sldId id="312" r:id="rId29"/>
    <p:sldId id="311" r:id="rId30"/>
    <p:sldId id="313" r:id="rId31"/>
    <p:sldId id="315" r:id="rId32"/>
    <p:sldId id="325" r:id="rId33"/>
    <p:sldId id="327" r:id="rId34"/>
    <p:sldId id="328" r:id="rId35"/>
    <p:sldId id="308" r:id="rId36"/>
    <p:sldId id="310" r:id="rId37"/>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64">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F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727D6-5891-BE1D-C00F-5CCFCB0F9F09}" v="64" dt="2024-08-12T12:24:34.245"/>
    <p1510:client id="{E010BCA3-EAE8-D6B5-153A-9D30393E968D}" v="177" dt="2024-08-13T14:42:27.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64"/>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921521-784B-EC4C-B6AB-77E3783C9C2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0B04311-9D65-314C-A46F-C44F951EF8C0}"/>
              </a:ext>
            </a:extLst>
          </p:cNvPr>
          <p:cNvSpPr>
            <a:spLocks noGrp="1"/>
          </p:cNvSpPr>
          <p:nvPr>
            <p:ph type="dt" sz="quarter" idx="1"/>
          </p:nvPr>
        </p:nvSpPr>
        <p:spPr>
          <a:xfrm>
            <a:off x="3970938" y="0"/>
            <a:ext cx="3037840" cy="466434"/>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C57284E6-E8A3-4D96-820E-1B8056F56C97}" type="datetimeFigureOut">
              <a:rPr lang="en-US" altLang="en-US"/>
              <a:pPr>
                <a:defRPr/>
              </a:pPr>
              <a:t>6/9/2025</a:t>
            </a:fld>
            <a:endParaRPr lang="en-US" altLang="en-US"/>
          </a:p>
        </p:txBody>
      </p:sp>
      <p:sp>
        <p:nvSpPr>
          <p:cNvPr id="4" name="Footer Placeholder 3">
            <a:extLst>
              <a:ext uri="{FF2B5EF4-FFF2-40B4-BE49-F238E27FC236}">
                <a16:creationId xmlns:a16="http://schemas.microsoft.com/office/drawing/2014/main" id="{9B3F823B-4679-DE42-8A08-769C2B9244D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E5C4CC87-3411-834C-83C4-1E88F26F5A8E}"/>
              </a:ext>
            </a:extLst>
          </p:cNvPr>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E4749366-EAE8-4551-91CF-C2936E4C2285}" type="slidenum">
              <a:rPr lang="en-US" altLang="en-US"/>
              <a:pPr/>
              <a:t>‹#›</a:t>
            </a:fld>
            <a:endParaRPr lang="en-US" altLang="en-US"/>
          </a:p>
        </p:txBody>
      </p:sp>
    </p:spTree>
    <p:extLst>
      <p:ext uri="{BB962C8B-B14F-4D97-AF65-F5344CB8AC3E}">
        <p14:creationId xmlns:p14="http://schemas.microsoft.com/office/powerpoint/2010/main" val="26811698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D5C11-1799-164B-A150-585384733BE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4B593403-79D2-EC44-B098-C6C26F56325B}"/>
              </a:ext>
            </a:extLst>
          </p:cNvPr>
          <p:cNvSpPr>
            <a:spLocks noGrp="1"/>
          </p:cNvSpPr>
          <p:nvPr>
            <p:ph type="dt" idx="1"/>
          </p:nvPr>
        </p:nvSpPr>
        <p:spPr>
          <a:xfrm>
            <a:off x="3970938" y="0"/>
            <a:ext cx="3037840" cy="466434"/>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958267BA-01B5-420A-95A1-D8AC923D9155}" type="datetimeFigureOut">
              <a:rPr lang="en-US" altLang="en-US"/>
              <a:pPr>
                <a:defRPr/>
              </a:pPr>
              <a:t>6/9/2025</a:t>
            </a:fld>
            <a:endParaRPr lang="en-US" altLang="en-US"/>
          </a:p>
        </p:txBody>
      </p:sp>
      <p:sp>
        <p:nvSpPr>
          <p:cNvPr id="4" name="Slide Image Placeholder 3">
            <a:extLst>
              <a:ext uri="{FF2B5EF4-FFF2-40B4-BE49-F238E27FC236}">
                <a16:creationId xmlns:a16="http://schemas.microsoft.com/office/drawing/2014/main" id="{BD19713C-6BBF-B749-AAAF-A55DEDDCE3E5}"/>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E797BE74-8F9C-5F40-A9CF-FF41A9ECA572}"/>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671010-3D1E-BD4A-822D-8962FB9A8751}"/>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CF5FE2D8-9774-274B-AFE7-E14B20A095FA}"/>
              </a:ext>
            </a:extLst>
          </p:cNvPr>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D3FBDA50-192A-4CDB-8EB6-590469F761B9}" type="slidenum">
              <a:rPr lang="en-US" altLang="en-US"/>
              <a:pPr/>
              <a:t>‹#›</a:t>
            </a:fld>
            <a:endParaRPr lang="en-US" altLang="en-US"/>
          </a:p>
        </p:txBody>
      </p:sp>
    </p:spTree>
    <p:extLst>
      <p:ext uri="{BB962C8B-B14F-4D97-AF65-F5344CB8AC3E}">
        <p14:creationId xmlns:p14="http://schemas.microsoft.com/office/powerpoint/2010/main" val="119352402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7404B56D-69FE-4701-8D71-86B18BCDA1F6}" type="slidenum">
              <a:rPr lang="en-US" altLang="en-US"/>
              <a:pPr/>
              <a:t>4</a:t>
            </a:fld>
            <a:endParaRPr lang="en-US" altLang="en-US"/>
          </a:p>
        </p:txBody>
      </p:sp>
    </p:spTree>
    <p:extLst>
      <p:ext uri="{BB962C8B-B14F-4D97-AF65-F5344CB8AC3E}">
        <p14:creationId xmlns:p14="http://schemas.microsoft.com/office/powerpoint/2010/main" val="3742023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6" descr="AdobeStock_71992413-sm_re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SU_PPT_Mood_Images_0006_Layer 36.jpg"/>
          <p:cNvPicPr>
            <a:picLocks noChangeAspect="1"/>
          </p:cNvPicPr>
          <p:nvPr userDrawn="1"/>
        </p:nvPicPr>
        <p:blipFill>
          <a:blip r:embed="rId3">
            <a:extLst>
              <a:ext uri="{28A0092B-C50C-407E-A947-70E740481C1C}">
                <a14:useLocalDpi xmlns:a14="http://schemas.microsoft.com/office/drawing/2010/main" val="0"/>
              </a:ext>
            </a:extLst>
          </a:blip>
          <a:srcRect t="12613" b="20520"/>
          <a:stretch>
            <a:fillRect/>
          </a:stretch>
        </p:blipFill>
        <p:spPr bwMode="auto">
          <a:xfrm>
            <a:off x="0" y="2271713"/>
            <a:ext cx="121920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BSU-logo-horiz-KO-white.pd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6550" y="388938"/>
            <a:ext cx="391001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1524000" y="1731963"/>
            <a:ext cx="9144000" cy="2387600"/>
          </a:xfrm>
        </p:spPr>
        <p:txBody>
          <a:bodyPr anchor="b"/>
          <a:lstStyle>
            <a:lvl1pPr algn="ctr">
              <a:defRPr sz="6000" b="1" i="0">
                <a:solidFill>
                  <a:schemeClr val="bg1"/>
                </a:solidFill>
                <a:latin typeface="+mn-lt"/>
                <a:ea typeface="Raleway" charset="0"/>
                <a:cs typeface="Raleway" charset="0"/>
              </a:defRPr>
            </a:lvl1pPr>
          </a:lstStyle>
          <a:p>
            <a:r>
              <a:rPr lang="en-US"/>
              <a:t>Click to edit Master title style</a:t>
            </a:r>
          </a:p>
        </p:txBody>
      </p:sp>
      <p:sp>
        <p:nvSpPr>
          <p:cNvPr id="6" name="Subtitle 2"/>
          <p:cNvSpPr>
            <a:spLocks noGrp="1"/>
          </p:cNvSpPr>
          <p:nvPr>
            <p:ph type="subTitle" idx="1"/>
          </p:nvPr>
        </p:nvSpPr>
        <p:spPr>
          <a:xfrm>
            <a:off x="1524000" y="4211638"/>
            <a:ext cx="9144000" cy="1655762"/>
          </a:xfrm>
        </p:spPr>
        <p:txBody>
          <a:bodyPr/>
          <a:lstStyle>
            <a:lvl1pPr marL="0" indent="0" algn="ctr">
              <a:buNone/>
              <a:defRPr sz="2400">
                <a:solidFill>
                  <a:srgbClr val="FFFFF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4294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38B35-5155-6B46-8369-DF282CA5B677}"/>
              </a:ext>
            </a:extLst>
          </p:cNvPr>
          <p:cNvSpPr/>
          <p:nvPr userDrawn="1"/>
        </p:nvSpPr>
        <p:spPr>
          <a:xfrm>
            <a:off x="0" y="-15875"/>
            <a:ext cx="12192000" cy="1706563"/>
          </a:xfrm>
          <a:prstGeom prst="rect">
            <a:avLst/>
          </a:prstGeom>
          <a:solidFill>
            <a:srgbClr val="C30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descr="BSU-logo-horiz-web.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01188" y="5981700"/>
            <a:ext cx="1955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838200" y="365125"/>
            <a:ext cx="10515600" cy="1325563"/>
          </a:xfrm>
        </p:spPr>
        <p:txBody>
          <a:bodyPr/>
          <a:lstStyle>
            <a:lvl1pPr>
              <a:defRPr cap="none">
                <a:solidFill>
                  <a:schemeClr val="bg1"/>
                </a:solidFill>
              </a:defRPr>
            </a:lvl1pPr>
          </a:lstStyle>
          <a:p>
            <a:r>
              <a:rPr lang="en-US"/>
              <a:t>Click to edit Master title style</a:t>
            </a:r>
          </a:p>
        </p:txBody>
      </p:sp>
      <p:sp>
        <p:nvSpPr>
          <p:cNvPr id="10" name="Content Placeholder 2"/>
          <p:cNvSpPr>
            <a:spLocks noGrp="1"/>
          </p:cNvSpPr>
          <p:nvPr>
            <p:ph idx="1"/>
          </p:nvPr>
        </p:nvSpPr>
        <p:spPr>
          <a:xfrm>
            <a:off x="838200" y="2071312"/>
            <a:ext cx="1051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367FA9CB-4B14-EC42-9623-773294C5A885}"/>
              </a:ext>
            </a:extLst>
          </p:cNvPr>
          <p:cNvSpPr>
            <a:spLocks noGrp="1"/>
          </p:cNvSpPr>
          <p:nvPr>
            <p:ph type="dt" sz="half"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1A8490C-F60D-2849-917D-3A6EE30B6100}"/>
              </a:ext>
            </a:extLst>
          </p:cNvPr>
          <p:cNvSpPr>
            <a:spLocks noGrp="1"/>
          </p:cNvSpPr>
          <p:nvPr>
            <p:ph type="sldNum" sz="quarter" idx="11"/>
          </p:nvPr>
        </p:nvSpPr>
        <p:spPr/>
        <p:txBody>
          <a:bodyPr/>
          <a:lstStyle>
            <a:lvl1pPr>
              <a:defRPr/>
            </a:lvl1pPr>
          </a:lstStyle>
          <a:p>
            <a:fld id="{02C36260-7BE6-4EB1-BCE4-D5D5EF30351C}" type="slidenum">
              <a:rPr lang="en-US" altLang="en-US"/>
              <a:pPr/>
              <a:t>‹#›</a:t>
            </a:fld>
            <a:endParaRPr lang="en-US" altLang="en-US"/>
          </a:p>
        </p:txBody>
      </p:sp>
    </p:spTree>
    <p:extLst>
      <p:ext uri="{BB962C8B-B14F-4D97-AF65-F5344CB8AC3E}">
        <p14:creationId xmlns:p14="http://schemas.microsoft.com/office/powerpoint/2010/main" val="112515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C0B628-95AC-6B4B-8A12-D583E605E056}"/>
              </a:ext>
            </a:extLst>
          </p:cNvPr>
          <p:cNvSpPr/>
          <p:nvPr userDrawn="1"/>
        </p:nvSpPr>
        <p:spPr>
          <a:xfrm>
            <a:off x="0" y="-15875"/>
            <a:ext cx="12192000" cy="170656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descr="BSU-logo-horiz-web.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01188" y="5981700"/>
            <a:ext cx="1955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838200" y="365125"/>
            <a:ext cx="10515600" cy="1325563"/>
          </a:xfrm>
        </p:spPr>
        <p:txBody>
          <a:bodyPr/>
          <a:lstStyle>
            <a:lvl1pPr>
              <a:defRPr cap="none">
                <a:solidFill>
                  <a:schemeClr val="bg1"/>
                </a:solidFill>
              </a:defRPr>
            </a:lvl1pPr>
          </a:lstStyle>
          <a:p>
            <a:r>
              <a:rPr lang="en-US"/>
              <a:t>Click to edit Master title style</a:t>
            </a:r>
          </a:p>
        </p:txBody>
      </p:sp>
      <p:sp>
        <p:nvSpPr>
          <p:cNvPr id="9" name="Date Placeholder 6">
            <a:extLst>
              <a:ext uri="{FF2B5EF4-FFF2-40B4-BE49-F238E27FC236}">
                <a16:creationId xmlns:a16="http://schemas.microsoft.com/office/drawing/2014/main" id="{ADE9C015-1FAB-374A-8210-A8389902B23E}"/>
              </a:ext>
            </a:extLst>
          </p:cNvPr>
          <p:cNvSpPr>
            <a:spLocks noGrp="1"/>
          </p:cNvSpPr>
          <p:nvPr>
            <p:ph type="dt" sz="half" idx="10"/>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8CD868B1-A7ED-FB4F-9F45-B9781718AF37}"/>
              </a:ext>
            </a:extLst>
          </p:cNvPr>
          <p:cNvSpPr>
            <a:spLocks noGrp="1"/>
          </p:cNvSpPr>
          <p:nvPr>
            <p:ph type="sldNum" sz="quarter" idx="11"/>
          </p:nvPr>
        </p:nvSpPr>
        <p:spPr/>
        <p:txBody>
          <a:bodyPr/>
          <a:lstStyle>
            <a:lvl1pPr>
              <a:defRPr/>
            </a:lvl1pPr>
          </a:lstStyle>
          <a:p>
            <a:fld id="{4986D49F-1004-4B9B-A69F-B11261F22A55}" type="slidenum">
              <a:rPr lang="en-US" altLang="en-US"/>
              <a:pPr/>
              <a:t>‹#›</a:t>
            </a:fld>
            <a:endParaRPr lang="en-US" altLang="en-US"/>
          </a:p>
        </p:txBody>
      </p:sp>
    </p:spTree>
    <p:extLst>
      <p:ext uri="{BB962C8B-B14F-4D97-AF65-F5344CB8AC3E}">
        <p14:creationId xmlns:p14="http://schemas.microsoft.com/office/powerpoint/2010/main" val="1174653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1E7B53-63F7-0D4D-B465-3DE7C2E22316}"/>
              </a:ext>
            </a:extLst>
          </p:cNvPr>
          <p:cNvSpPr/>
          <p:nvPr userDrawn="1"/>
        </p:nvSpPr>
        <p:spPr>
          <a:xfrm>
            <a:off x="0" y="-15875"/>
            <a:ext cx="12192000" cy="170656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7" descr="BSU-logo-horiz-web.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01188" y="5981700"/>
            <a:ext cx="1955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0" y="365125"/>
            <a:ext cx="10515600" cy="1325563"/>
          </a:xfrm>
        </p:spPr>
        <p:txBody>
          <a:bodyPr/>
          <a:lstStyle>
            <a:lvl1pPr>
              <a:defRPr cap="none">
                <a:solidFill>
                  <a:schemeClr val="bg1"/>
                </a:solidFill>
              </a:defRPr>
            </a:lvl1pPr>
          </a:lstStyle>
          <a:p>
            <a:r>
              <a:rPr lang="en-US"/>
              <a:t>Click to edit Master title style</a:t>
            </a:r>
          </a:p>
        </p:txBody>
      </p:sp>
      <p:sp>
        <p:nvSpPr>
          <p:cNvPr id="5" name="Date Placeholder 2">
            <a:extLst>
              <a:ext uri="{FF2B5EF4-FFF2-40B4-BE49-F238E27FC236}">
                <a16:creationId xmlns:a16="http://schemas.microsoft.com/office/drawing/2014/main" id="{6F8B104D-522D-E443-982E-E3FCE1666F5E}"/>
              </a:ext>
            </a:extLst>
          </p:cNvPr>
          <p:cNvSpPr>
            <a:spLocks noGrp="1"/>
          </p:cNvSpPr>
          <p:nvPr>
            <p:ph type="dt" sz="half" idx="10"/>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A9DF85AB-A61C-024C-BA50-6B1CCD586FD9}"/>
              </a:ext>
            </a:extLst>
          </p:cNvPr>
          <p:cNvSpPr>
            <a:spLocks noGrp="1"/>
          </p:cNvSpPr>
          <p:nvPr>
            <p:ph type="sldNum" sz="quarter" idx="11"/>
          </p:nvPr>
        </p:nvSpPr>
        <p:spPr/>
        <p:txBody>
          <a:bodyPr/>
          <a:lstStyle>
            <a:lvl1pPr>
              <a:defRPr/>
            </a:lvl1pPr>
          </a:lstStyle>
          <a:p>
            <a:fld id="{D1088739-6624-441A-9495-A0D9BA84F3CC}" type="slidenum">
              <a:rPr lang="en-US" altLang="en-US"/>
              <a:pPr/>
              <a:t>‹#›</a:t>
            </a:fld>
            <a:endParaRPr lang="en-US" altLang="en-US"/>
          </a:p>
        </p:txBody>
      </p:sp>
    </p:spTree>
    <p:extLst>
      <p:ext uri="{BB962C8B-B14F-4D97-AF65-F5344CB8AC3E}">
        <p14:creationId xmlns:p14="http://schemas.microsoft.com/office/powerpoint/2010/main" val="488767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BSU-logo-horiz-web.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01188" y="5981700"/>
            <a:ext cx="1955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solidFill>
                  <a:srgbClr val="BA0C2F"/>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id="{6975BF8E-1538-324B-9CC2-9ACBCAD9A2E8}"/>
              </a:ext>
            </a:extLst>
          </p:cNvPr>
          <p:cNvSpPr>
            <a:spLocks noGrp="1"/>
          </p:cNvSpPr>
          <p:nvPr>
            <p:ph type="dt" sz="half"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8AEFE01-CC26-9444-965F-1AD096BAEB4A}"/>
              </a:ext>
            </a:extLst>
          </p:cNvPr>
          <p:cNvSpPr>
            <a:spLocks noGrp="1"/>
          </p:cNvSpPr>
          <p:nvPr>
            <p:ph type="sldNum" sz="quarter" idx="11"/>
          </p:nvPr>
        </p:nvSpPr>
        <p:spPr/>
        <p:txBody>
          <a:bodyPr/>
          <a:lstStyle>
            <a:lvl1pPr>
              <a:defRPr/>
            </a:lvl1pPr>
          </a:lstStyle>
          <a:p>
            <a:fld id="{5CA5292E-3A0B-46C2-B5EA-EC16F093D71F}" type="slidenum">
              <a:rPr lang="en-US" altLang="en-US"/>
              <a:pPr/>
              <a:t>‹#›</a:t>
            </a:fld>
            <a:endParaRPr lang="en-US" altLang="en-US"/>
          </a:p>
        </p:txBody>
      </p:sp>
    </p:spTree>
    <p:extLst>
      <p:ext uri="{BB962C8B-B14F-4D97-AF65-F5344CB8AC3E}">
        <p14:creationId xmlns:p14="http://schemas.microsoft.com/office/powerpoint/2010/main" val="2781005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6" descr="BSU-logo-horiz-web.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01188" y="5981700"/>
            <a:ext cx="1955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p:cNvSpPr>
            <a:spLocks noGrp="1"/>
          </p:cNvSpPr>
          <p:nvPr>
            <p:ph type="title"/>
          </p:nvPr>
        </p:nvSpPr>
        <p:spPr>
          <a:xfrm>
            <a:off x="839788" y="457200"/>
            <a:ext cx="3932237" cy="1600200"/>
          </a:xfrm>
        </p:spPr>
        <p:txBody>
          <a:bodyPr anchor="b"/>
          <a:lstStyle>
            <a:lvl1pPr>
              <a:defRPr sz="3200">
                <a:solidFill>
                  <a:srgbClr val="BA0C2F"/>
                </a:solidFill>
              </a:defRPr>
            </a:lvl1pPr>
          </a:lstStyle>
          <a:p>
            <a:r>
              <a:rPr lang="en-US"/>
              <a:t>Click to edit Master title style</a:t>
            </a:r>
          </a:p>
        </p:txBody>
      </p:sp>
      <p:sp>
        <p:nvSpPr>
          <p:cNvPr id="6" name="Date Placeholder 4">
            <a:extLst>
              <a:ext uri="{FF2B5EF4-FFF2-40B4-BE49-F238E27FC236}">
                <a16:creationId xmlns:a16="http://schemas.microsoft.com/office/drawing/2014/main" id="{681C94D0-4238-9042-847E-5C4C586C54B3}"/>
              </a:ext>
            </a:extLst>
          </p:cNvPr>
          <p:cNvSpPr>
            <a:spLocks noGrp="1"/>
          </p:cNvSpPr>
          <p:nvPr>
            <p:ph type="dt" sz="half"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3A64F04-0CAC-3447-AAD3-AC065CC46FA9}"/>
              </a:ext>
            </a:extLst>
          </p:cNvPr>
          <p:cNvSpPr>
            <a:spLocks noGrp="1"/>
          </p:cNvSpPr>
          <p:nvPr>
            <p:ph type="sldNum" sz="quarter" idx="11"/>
          </p:nvPr>
        </p:nvSpPr>
        <p:spPr/>
        <p:txBody>
          <a:bodyPr/>
          <a:lstStyle>
            <a:lvl1pPr>
              <a:defRPr/>
            </a:lvl1pPr>
          </a:lstStyle>
          <a:p>
            <a:fld id="{BF9A2C60-84EF-452B-839C-7CEC033F639A}" type="slidenum">
              <a:rPr lang="en-US" altLang="en-US"/>
              <a:pPr/>
              <a:t>‹#›</a:t>
            </a:fld>
            <a:endParaRPr lang="en-US" altLang="en-US"/>
          </a:p>
        </p:txBody>
      </p:sp>
    </p:spTree>
    <p:extLst>
      <p:ext uri="{BB962C8B-B14F-4D97-AF65-F5344CB8AC3E}">
        <p14:creationId xmlns:p14="http://schemas.microsoft.com/office/powerpoint/2010/main" val="427253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BSU-logo-horiz-web.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01188" y="5981700"/>
            <a:ext cx="1955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BA0C2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9A4E2FD-1101-AF4C-BD70-C6008A71B509}"/>
              </a:ext>
            </a:extLst>
          </p:cNvPr>
          <p:cNvSpPr>
            <a:spLocks noGrp="1"/>
          </p:cNvSpPr>
          <p:nvPr>
            <p:ph type="dt" sz="half"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4F92E-4CDF-DF48-8BBC-945E6DD3827A}"/>
              </a:ext>
            </a:extLst>
          </p:cNvPr>
          <p:cNvSpPr>
            <a:spLocks noGrp="1"/>
          </p:cNvSpPr>
          <p:nvPr>
            <p:ph type="sldNum" sz="quarter" idx="11"/>
          </p:nvPr>
        </p:nvSpPr>
        <p:spPr/>
        <p:txBody>
          <a:bodyPr/>
          <a:lstStyle>
            <a:lvl1pPr>
              <a:defRPr/>
            </a:lvl1pPr>
          </a:lstStyle>
          <a:p>
            <a:fld id="{DE9E1F29-26CD-4DB3-AAC0-C454CC819024}" type="slidenum">
              <a:rPr lang="en-US" altLang="en-US"/>
              <a:pPr/>
              <a:t>‹#›</a:t>
            </a:fld>
            <a:endParaRPr lang="en-US" altLang="en-US"/>
          </a:p>
        </p:txBody>
      </p:sp>
    </p:spTree>
    <p:extLst>
      <p:ext uri="{BB962C8B-B14F-4D97-AF65-F5344CB8AC3E}">
        <p14:creationId xmlns:p14="http://schemas.microsoft.com/office/powerpoint/2010/main" val="265349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BSU-logo-horiz-web.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01188" y="5981700"/>
            <a:ext cx="1955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365125"/>
            <a:ext cx="2628900" cy="5811838"/>
          </a:xfrm>
        </p:spPr>
        <p:txBody>
          <a:bodyPr vert="eaVert"/>
          <a:lstStyle>
            <a:lvl1pPr>
              <a:defRPr>
                <a:solidFill>
                  <a:srgbClr val="BA0C2F"/>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FA107A1-FE1A-6643-BD58-9A4C33CD77FC}"/>
              </a:ext>
            </a:extLst>
          </p:cNvPr>
          <p:cNvSpPr>
            <a:spLocks noGrp="1"/>
          </p:cNvSpPr>
          <p:nvPr>
            <p:ph type="dt" sz="half"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D523AF-556B-BB42-93C2-E61EFF5D6F56}"/>
              </a:ext>
            </a:extLst>
          </p:cNvPr>
          <p:cNvSpPr>
            <a:spLocks noGrp="1"/>
          </p:cNvSpPr>
          <p:nvPr>
            <p:ph type="sldNum" sz="quarter" idx="11"/>
          </p:nvPr>
        </p:nvSpPr>
        <p:spPr/>
        <p:txBody>
          <a:bodyPr/>
          <a:lstStyle>
            <a:lvl1pPr>
              <a:defRPr/>
            </a:lvl1pPr>
          </a:lstStyle>
          <a:p>
            <a:fld id="{2D16ECE2-D017-41BE-8DCF-C148E8DB28DE}" type="slidenum">
              <a:rPr lang="en-US" altLang="en-US"/>
              <a:pPr/>
              <a:t>‹#›</a:t>
            </a:fld>
            <a:endParaRPr lang="en-US" altLang="en-US"/>
          </a:p>
        </p:txBody>
      </p:sp>
    </p:spTree>
    <p:extLst>
      <p:ext uri="{BB962C8B-B14F-4D97-AF65-F5344CB8AC3E}">
        <p14:creationId xmlns:p14="http://schemas.microsoft.com/office/powerpoint/2010/main" val="368581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6" descr="BSU_PPT_Mood_Images_0006_Layer 3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0" y="1731963"/>
            <a:ext cx="9144000" cy="2387600"/>
          </a:xfrm>
        </p:spPr>
        <p:txBody>
          <a:bodyPr anchor="b"/>
          <a:lstStyle>
            <a:lvl1pPr algn="ctr">
              <a:defRPr sz="6000" b="1" i="0">
                <a:solidFill>
                  <a:schemeClr val="bg1"/>
                </a:solidFill>
                <a:latin typeface="+mn-lt"/>
                <a:ea typeface="Raleway" charset="0"/>
                <a:cs typeface="Raleway" charset="0"/>
              </a:defRPr>
            </a:lvl1pPr>
          </a:lstStyle>
          <a:p>
            <a:r>
              <a:rPr lang="en-US"/>
              <a:t>Click to edit Master title style</a:t>
            </a:r>
          </a:p>
        </p:txBody>
      </p:sp>
      <p:sp>
        <p:nvSpPr>
          <p:cNvPr id="8" name="Subtitle 2"/>
          <p:cNvSpPr>
            <a:spLocks noGrp="1"/>
          </p:cNvSpPr>
          <p:nvPr>
            <p:ph type="subTitle" idx="1"/>
          </p:nvPr>
        </p:nvSpPr>
        <p:spPr>
          <a:xfrm>
            <a:off x="1524000" y="4211638"/>
            <a:ext cx="9144000" cy="1655762"/>
          </a:xfrm>
        </p:spPr>
        <p:txBody>
          <a:bodyPr/>
          <a:lstStyle>
            <a:lvl1pPr marL="0" indent="0" algn="ctr">
              <a:buNone/>
              <a:defRPr sz="2400">
                <a:solidFill>
                  <a:srgbClr val="FFFFF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7545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6" descr="_XMM9517-a2-3.jpg"/>
          <p:cNvPicPr>
            <a:picLocks noChangeAspect="1"/>
          </p:cNvPicPr>
          <p:nvPr userDrawn="1"/>
        </p:nvPicPr>
        <p:blipFill>
          <a:blip r:embed="rId2">
            <a:extLst>
              <a:ext uri="{28A0092B-C50C-407E-A947-70E740481C1C}">
                <a14:useLocalDpi xmlns:a14="http://schemas.microsoft.com/office/drawing/2010/main" val="0"/>
              </a:ext>
            </a:extLst>
          </a:blip>
          <a:srcRect t="33148"/>
          <a:stretch>
            <a:fillRect/>
          </a:stretch>
        </p:blipFill>
        <p:spPr bwMode="auto">
          <a:xfrm>
            <a:off x="0" y="2273300"/>
            <a:ext cx="12192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AdobeStock_71992413-sm_red.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BSU-logo-horiz-KO-white.pd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6550" y="388938"/>
            <a:ext cx="391001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524000" y="42116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p:nvPr>
        </p:nvSpPr>
        <p:spPr>
          <a:xfrm>
            <a:off x="1524000" y="1731963"/>
            <a:ext cx="9144000" cy="2387600"/>
          </a:xfrm>
        </p:spPr>
        <p:txBody>
          <a:bodyPr anchor="b"/>
          <a:lstStyle>
            <a:lvl1pPr algn="ctr">
              <a:defRPr sz="6000" b="1" i="0">
                <a:solidFill>
                  <a:srgbClr val="BA0C2F"/>
                </a:solidFill>
                <a:latin typeface="+mn-lt"/>
                <a:ea typeface="Raleway" charset="0"/>
                <a:cs typeface="Raleway" charset="0"/>
              </a:defRPr>
            </a:lvl1pPr>
          </a:lstStyle>
          <a:p>
            <a:r>
              <a:rPr lang="en-US"/>
              <a:t>Click to edit Master title style</a:t>
            </a:r>
          </a:p>
        </p:txBody>
      </p:sp>
    </p:spTree>
    <p:extLst>
      <p:ext uri="{BB962C8B-B14F-4D97-AF65-F5344CB8AC3E}">
        <p14:creationId xmlns:p14="http://schemas.microsoft.com/office/powerpoint/2010/main" val="2179599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6" descr="_XMM9517-a2-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524000" y="42116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1"/>
          <p:cNvSpPr>
            <a:spLocks noGrp="1"/>
          </p:cNvSpPr>
          <p:nvPr>
            <p:ph type="ctrTitle"/>
          </p:nvPr>
        </p:nvSpPr>
        <p:spPr>
          <a:xfrm>
            <a:off x="1524000" y="1731963"/>
            <a:ext cx="9144000" cy="2387600"/>
          </a:xfrm>
        </p:spPr>
        <p:txBody>
          <a:bodyPr anchor="b"/>
          <a:lstStyle>
            <a:lvl1pPr algn="ctr">
              <a:defRPr sz="6000" b="1" i="0">
                <a:solidFill>
                  <a:srgbClr val="BA0C2F"/>
                </a:solidFill>
                <a:latin typeface="+mn-lt"/>
                <a:ea typeface="Raleway" charset="0"/>
                <a:cs typeface="Raleway" charset="0"/>
              </a:defRPr>
            </a:lvl1pPr>
          </a:lstStyle>
          <a:p>
            <a:r>
              <a:rPr lang="en-US"/>
              <a:t>Click to edit Master title style</a:t>
            </a:r>
          </a:p>
        </p:txBody>
      </p:sp>
    </p:spTree>
    <p:extLst>
      <p:ext uri="{BB962C8B-B14F-4D97-AF65-F5344CB8AC3E}">
        <p14:creationId xmlns:p14="http://schemas.microsoft.com/office/powerpoint/2010/main" val="3860342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BSU-logo-vert-RGB-re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388938"/>
            <a:ext cx="1624013"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524000" y="42116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itle 1"/>
          <p:cNvSpPr>
            <a:spLocks noGrp="1"/>
          </p:cNvSpPr>
          <p:nvPr>
            <p:ph type="ctrTitle"/>
          </p:nvPr>
        </p:nvSpPr>
        <p:spPr>
          <a:xfrm>
            <a:off x="1524000" y="1731963"/>
            <a:ext cx="9144000" cy="2387600"/>
          </a:xfrm>
        </p:spPr>
        <p:txBody>
          <a:bodyPr anchor="b"/>
          <a:lstStyle>
            <a:lvl1pPr algn="ctr">
              <a:defRPr sz="6000" b="1" i="0">
                <a:solidFill>
                  <a:srgbClr val="BA0C2F"/>
                </a:solidFill>
                <a:latin typeface="+mn-lt"/>
                <a:ea typeface="Raleway" charset="0"/>
                <a:cs typeface="Raleway" charset="0"/>
              </a:defRPr>
            </a:lvl1pPr>
          </a:lstStyle>
          <a:p>
            <a:r>
              <a:rPr lang="en-US"/>
              <a:t>Click to edit Master title style</a:t>
            </a:r>
          </a:p>
        </p:txBody>
      </p:sp>
    </p:spTree>
    <p:extLst>
      <p:ext uri="{BB962C8B-B14F-4D97-AF65-F5344CB8AC3E}">
        <p14:creationId xmlns:p14="http://schemas.microsoft.com/office/powerpoint/2010/main" val="25758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2116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1"/>
          <p:cNvSpPr>
            <a:spLocks noGrp="1"/>
          </p:cNvSpPr>
          <p:nvPr>
            <p:ph type="ctrTitle"/>
          </p:nvPr>
        </p:nvSpPr>
        <p:spPr>
          <a:xfrm>
            <a:off x="1524000" y="1731963"/>
            <a:ext cx="9144000" cy="2387600"/>
          </a:xfrm>
        </p:spPr>
        <p:txBody>
          <a:bodyPr anchor="b"/>
          <a:lstStyle>
            <a:lvl1pPr algn="ctr">
              <a:defRPr sz="6000" b="1" i="0">
                <a:solidFill>
                  <a:srgbClr val="BA0C2F"/>
                </a:solidFill>
                <a:latin typeface="+mn-lt"/>
                <a:ea typeface="Raleway" charset="0"/>
                <a:cs typeface="Raleway" charset="0"/>
              </a:defRPr>
            </a:lvl1pPr>
          </a:lstStyle>
          <a:p>
            <a:r>
              <a:rPr lang="en-US"/>
              <a:t>Click to edit Master title style</a:t>
            </a:r>
          </a:p>
        </p:txBody>
      </p:sp>
    </p:spTree>
    <p:extLst>
      <p:ext uri="{BB962C8B-B14F-4D97-AF65-F5344CB8AC3E}">
        <p14:creationId xmlns:p14="http://schemas.microsoft.com/office/powerpoint/2010/main" val="319392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ondary Section Break Slide">
    <p:bg>
      <p:bgPr>
        <a:solidFill>
          <a:srgbClr val="54585A"/>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60975" y="388938"/>
            <a:ext cx="16224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1524000" y="1731963"/>
            <a:ext cx="9144000" cy="2387600"/>
          </a:xfrm>
        </p:spPr>
        <p:txBody>
          <a:bodyPr anchor="b"/>
          <a:lstStyle>
            <a:lvl1pPr algn="ctr">
              <a:defRPr sz="6000" b="1" i="0">
                <a:solidFill>
                  <a:schemeClr val="bg1"/>
                </a:solidFill>
                <a:latin typeface="+mn-lt"/>
                <a:ea typeface="Raleway" charset="0"/>
                <a:cs typeface="Raleway" charset="0"/>
              </a:defRPr>
            </a:lvl1pPr>
          </a:lstStyle>
          <a:p>
            <a:r>
              <a:rPr lang="en-US"/>
              <a:t>Click to edit Master title style</a:t>
            </a:r>
          </a:p>
        </p:txBody>
      </p:sp>
      <p:sp>
        <p:nvSpPr>
          <p:cNvPr id="8" name="Subtitle 2"/>
          <p:cNvSpPr>
            <a:spLocks noGrp="1"/>
          </p:cNvSpPr>
          <p:nvPr>
            <p:ph type="subTitle" idx="1"/>
          </p:nvPr>
        </p:nvSpPr>
        <p:spPr>
          <a:xfrm>
            <a:off x="1524000" y="42116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1906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ondary Section Break Slide">
    <p:bg>
      <p:bgPr>
        <a:solidFill>
          <a:srgbClr val="54585A"/>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524000" y="1731963"/>
            <a:ext cx="9144000" cy="2387600"/>
          </a:xfrm>
        </p:spPr>
        <p:txBody>
          <a:bodyPr anchor="b"/>
          <a:lstStyle>
            <a:lvl1pPr algn="ctr">
              <a:defRPr sz="6000" b="1" i="0">
                <a:solidFill>
                  <a:schemeClr val="bg1"/>
                </a:solidFill>
                <a:latin typeface="+mn-lt"/>
                <a:ea typeface="Raleway" charset="0"/>
                <a:cs typeface="Raleway" charset="0"/>
              </a:defRPr>
            </a:lvl1pPr>
          </a:lstStyle>
          <a:p>
            <a:r>
              <a:rPr lang="en-US"/>
              <a:t>Click to edit Master title style</a:t>
            </a:r>
          </a:p>
        </p:txBody>
      </p:sp>
      <p:sp>
        <p:nvSpPr>
          <p:cNvPr id="8" name="Subtitle 2"/>
          <p:cNvSpPr>
            <a:spLocks noGrp="1"/>
          </p:cNvSpPr>
          <p:nvPr>
            <p:ph type="subTitle" idx="1"/>
          </p:nvPr>
        </p:nvSpPr>
        <p:spPr>
          <a:xfrm>
            <a:off x="1524000" y="42116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8407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3D3C61-E1F9-A446-BCC7-88FC346826DB}"/>
              </a:ext>
            </a:extLst>
          </p:cNvPr>
          <p:cNvSpPr/>
          <p:nvPr userDrawn="1"/>
        </p:nvSpPr>
        <p:spPr>
          <a:xfrm>
            <a:off x="0" y="-15875"/>
            <a:ext cx="12192000" cy="1706563"/>
          </a:xfrm>
          <a:prstGeom prst="rect">
            <a:avLst/>
          </a:prstGeom>
          <a:solidFill>
            <a:srgbClr val="C30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7" descr="BSU-logo-horiz-web.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01188" y="5981700"/>
            <a:ext cx="1955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838200" y="2071314"/>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071314"/>
            <a:ext cx="5181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838200" y="365125"/>
            <a:ext cx="10515600" cy="1325563"/>
          </a:xfrm>
        </p:spPr>
        <p:txBody>
          <a:bodyPr/>
          <a:lstStyle>
            <a:lvl1pPr>
              <a:defRPr cap="none">
                <a:solidFill>
                  <a:schemeClr val="bg1"/>
                </a:solidFill>
              </a:defRPr>
            </a:lvl1pPr>
          </a:lstStyle>
          <a:p>
            <a:r>
              <a:rPr lang="en-US"/>
              <a:t>Click to edit Master title style</a:t>
            </a:r>
          </a:p>
        </p:txBody>
      </p:sp>
      <p:sp>
        <p:nvSpPr>
          <p:cNvPr id="7" name="Date Placeholder 4">
            <a:extLst>
              <a:ext uri="{FF2B5EF4-FFF2-40B4-BE49-F238E27FC236}">
                <a16:creationId xmlns:a16="http://schemas.microsoft.com/office/drawing/2014/main" id="{364E8383-48BE-7A41-8440-10BFA073C41D}"/>
              </a:ext>
            </a:extLst>
          </p:cNvPr>
          <p:cNvSpPr>
            <a:spLocks noGrp="1"/>
          </p:cNvSpPr>
          <p:nvPr>
            <p:ph type="dt" sz="half" idx="10"/>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0C0FA482-47A1-4D44-B6E6-383968353B1B}"/>
              </a:ext>
            </a:extLst>
          </p:cNvPr>
          <p:cNvSpPr>
            <a:spLocks noGrp="1"/>
          </p:cNvSpPr>
          <p:nvPr>
            <p:ph type="sldNum" sz="quarter" idx="11"/>
          </p:nvPr>
        </p:nvSpPr>
        <p:spPr/>
        <p:txBody>
          <a:bodyPr/>
          <a:lstStyle>
            <a:lvl1pPr>
              <a:defRPr/>
            </a:lvl1pPr>
          </a:lstStyle>
          <a:p>
            <a:fld id="{141A7459-27BC-433F-BC3C-40925BB5FC5D}" type="slidenum">
              <a:rPr lang="en-US" altLang="en-US"/>
              <a:pPr/>
              <a:t>‹#›</a:t>
            </a:fld>
            <a:endParaRPr lang="en-US" altLang="en-US"/>
          </a:p>
        </p:txBody>
      </p:sp>
    </p:spTree>
    <p:extLst>
      <p:ext uri="{BB962C8B-B14F-4D97-AF65-F5344CB8AC3E}">
        <p14:creationId xmlns:p14="http://schemas.microsoft.com/office/powerpoint/2010/main" val="94870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63DA1A-8D10-BB43-88BE-A9BB23E475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E38FB10-60AA-5943-B41D-BAA2245780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968C83"/>
                </a:solidFill>
                <a:latin typeface="+mn-lt"/>
                <a:ea typeface="Raleway" charset="0"/>
                <a:cs typeface="Raleway" charset="0"/>
              </a:defRPr>
            </a:lvl1pPr>
          </a:lstStyle>
          <a:p>
            <a:pPr>
              <a:defRPr/>
            </a:pPr>
            <a:endParaRPr lang="en-US"/>
          </a:p>
        </p:txBody>
      </p:sp>
      <p:sp>
        <p:nvSpPr>
          <p:cNvPr id="6" name="Slide Number Placeholder 5">
            <a:extLst>
              <a:ext uri="{FF2B5EF4-FFF2-40B4-BE49-F238E27FC236}">
                <a16:creationId xmlns:a16="http://schemas.microsoft.com/office/drawing/2014/main" id="{FAE7F40A-7FCC-1C41-9766-1F728E081ED3}"/>
              </a:ext>
            </a:extLst>
          </p:cNvPr>
          <p:cNvSpPr>
            <a:spLocks noGrp="1"/>
          </p:cNvSpPr>
          <p:nvPr>
            <p:ph type="sldNum" sz="quarter" idx="4"/>
          </p:nvPr>
        </p:nvSpPr>
        <p:spPr>
          <a:xfrm>
            <a:off x="47244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968C83"/>
                </a:solidFill>
                <a:latin typeface="Raleway" charset="0"/>
              </a:defRPr>
            </a:lvl1pPr>
          </a:lstStyle>
          <a:p>
            <a:fld id="{82029A0A-B0C7-450F-87C9-89B6C409C0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Lst>
  <p:hf sldNum="0" hdr="0" ftr="0" dt="0"/>
  <p:txStyles>
    <p:titleStyle>
      <a:lvl1pPr algn="l" rtl="0" eaLnBrk="0" fontAlgn="base" hangingPunct="0">
        <a:lnSpc>
          <a:spcPct val="90000"/>
        </a:lnSpc>
        <a:spcBef>
          <a:spcPct val="0"/>
        </a:spcBef>
        <a:spcAft>
          <a:spcPct val="0"/>
        </a:spcAft>
        <a:defRPr sz="4400" b="1" kern="1200" cap="all">
          <a:solidFill>
            <a:srgbClr val="BA0C2F"/>
          </a:solidFill>
          <a:latin typeface="+mn-lt"/>
          <a:ea typeface="MS PGothic" panose="020B0600070205080204" pitchFamily="34" charset="-128"/>
          <a:cs typeface="Raleway" charset="0"/>
        </a:defRPr>
      </a:lvl1pPr>
      <a:lvl2pPr algn="l" rtl="0" eaLnBrk="0" fontAlgn="base" hangingPunct="0">
        <a:lnSpc>
          <a:spcPct val="90000"/>
        </a:lnSpc>
        <a:spcBef>
          <a:spcPct val="0"/>
        </a:spcBef>
        <a:spcAft>
          <a:spcPct val="0"/>
        </a:spcAft>
        <a:defRPr sz="4400" b="1">
          <a:solidFill>
            <a:srgbClr val="BA0C2F"/>
          </a:solidFill>
          <a:latin typeface="Calibri" charset="0"/>
          <a:ea typeface="MS PGothic" panose="020B0600070205080204" pitchFamily="34" charset="-128"/>
          <a:cs typeface="Raleway" charset="0"/>
        </a:defRPr>
      </a:lvl2pPr>
      <a:lvl3pPr algn="l" rtl="0" eaLnBrk="0" fontAlgn="base" hangingPunct="0">
        <a:lnSpc>
          <a:spcPct val="90000"/>
        </a:lnSpc>
        <a:spcBef>
          <a:spcPct val="0"/>
        </a:spcBef>
        <a:spcAft>
          <a:spcPct val="0"/>
        </a:spcAft>
        <a:defRPr sz="4400" b="1">
          <a:solidFill>
            <a:srgbClr val="BA0C2F"/>
          </a:solidFill>
          <a:latin typeface="Calibri" charset="0"/>
          <a:ea typeface="MS PGothic" panose="020B0600070205080204" pitchFamily="34" charset="-128"/>
          <a:cs typeface="Raleway" charset="0"/>
        </a:defRPr>
      </a:lvl3pPr>
      <a:lvl4pPr algn="l" rtl="0" eaLnBrk="0" fontAlgn="base" hangingPunct="0">
        <a:lnSpc>
          <a:spcPct val="90000"/>
        </a:lnSpc>
        <a:spcBef>
          <a:spcPct val="0"/>
        </a:spcBef>
        <a:spcAft>
          <a:spcPct val="0"/>
        </a:spcAft>
        <a:defRPr sz="4400" b="1">
          <a:solidFill>
            <a:srgbClr val="BA0C2F"/>
          </a:solidFill>
          <a:latin typeface="Calibri" charset="0"/>
          <a:ea typeface="MS PGothic" panose="020B0600070205080204" pitchFamily="34" charset="-128"/>
          <a:cs typeface="Raleway" charset="0"/>
        </a:defRPr>
      </a:lvl4pPr>
      <a:lvl5pPr algn="l" rtl="0" eaLnBrk="0" fontAlgn="base" hangingPunct="0">
        <a:lnSpc>
          <a:spcPct val="90000"/>
        </a:lnSpc>
        <a:spcBef>
          <a:spcPct val="0"/>
        </a:spcBef>
        <a:spcAft>
          <a:spcPct val="0"/>
        </a:spcAft>
        <a:defRPr sz="4400" b="1">
          <a:solidFill>
            <a:srgbClr val="BA0C2F"/>
          </a:solidFill>
          <a:latin typeface="Calibri" charset="0"/>
          <a:ea typeface="MS PGothic" panose="020B0600070205080204" pitchFamily="34" charset="-128"/>
          <a:cs typeface="Raleway" charset="0"/>
        </a:defRPr>
      </a:lvl5pPr>
      <a:lvl6pPr marL="457200" algn="l" rtl="0" fontAlgn="base">
        <a:lnSpc>
          <a:spcPct val="90000"/>
        </a:lnSpc>
        <a:spcBef>
          <a:spcPct val="0"/>
        </a:spcBef>
        <a:spcAft>
          <a:spcPct val="0"/>
        </a:spcAft>
        <a:defRPr sz="4400" b="1">
          <a:solidFill>
            <a:srgbClr val="C3002F"/>
          </a:solidFill>
          <a:latin typeface="Calibri" charset="0"/>
          <a:ea typeface="Raleway" charset="0"/>
          <a:cs typeface="Raleway" charset="0"/>
        </a:defRPr>
      </a:lvl6pPr>
      <a:lvl7pPr marL="914400" algn="l" rtl="0" fontAlgn="base">
        <a:lnSpc>
          <a:spcPct val="90000"/>
        </a:lnSpc>
        <a:spcBef>
          <a:spcPct val="0"/>
        </a:spcBef>
        <a:spcAft>
          <a:spcPct val="0"/>
        </a:spcAft>
        <a:defRPr sz="4400" b="1">
          <a:solidFill>
            <a:srgbClr val="C3002F"/>
          </a:solidFill>
          <a:latin typeface="Calibri" charset="0"/>
          <a:ea typeface="Raleway" charset="0"/>
          <a:cs typeface="Raleway" charset="0"/>
        </a:defRPr>
      </a:lvl7pPr>
      <a:lvl8pPr marL="1371600" algn="l" rtl="0" fontAlgn="base">
        <a:lnSpc>
          <a:spcPct val="90000"/>
        </a:lnSpc>
        <a:spcBef>
          <a:spcPct val="0"/>
        </a:spcBef>
        <a:spcAft>
          <a:spcPct val="0"/>
        </a:spcAft>
        <a:defRPr sz="4400" b="1">
          <a:solidFill>
            <a:srgbClr val="C3002F"/>
          </a:solidFill>
          <a:latin typeface="Calibri" charset="0"/>
          <a:ea typeface="Raleway" charset="0"/>
          <a:cs typeface="Raleway" charset="0"/>
        </a:defRPr>
      </a:lvl8pPr>
      <a:lvl9pPr marL="1828800" algn="l" rtl="0" fontAlgn="base">
        <a:lnSpc>
          <a:spcPct val="90000"/>
        </a:lnSpc>
        <a:spcBef>
          <a:spcPct val="0"/>
        </a:spcBef>
        <a:spcAft>
          <a:spcPct val="0"/>
        </a:spcAft>
        <a:defRPr sz="4400" b="1">
          <a:solidFill>
            <a:srgbClr val="C3002F"/>
          </a:solidFill>
          <a:latin typeface="Calibri" charset="0"/>
          <a:ea typeface="Raleway" charset="0"/>
          <a:cs typeface="Raleway"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rgbClr val="54585A"/>
          </a:solidFill>
          <a:latin typeface="+mn-lt"/>
          <a:ea typeface="MS PGothic" panose="020B0600070205080204" pitchFamily="34" charset="-128"/>
          <a:cs typeface="Open Sans" charset="0"/>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rgbClr val="54585A"/>
          </a:solidFill>
          <a:latin typeface="+mn-lt"/>
          <a:ea typeface="Open Sans" charset="0"/>
          <a:cs typeface="Open Sans" charset="0"/>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rgbClr val="54585A"/>
          </a:solidFill>
          <a:latin typeface="+mn-lt"/>
          <a:ea typeface="Open Sans" charset="0"/>
          <a:cs typeface="Open Sans" charset="0"/>
        </a:defRPr>
      </a:lvl3pPr>
      <a:lvl4pPr marL="1600200" indent="-228600" algn="l" rtl="0" eaLnBrk="0" fontAlgn="base" hangingPunct="0">
        <a:lnSpc>
          <a:spcPct val="90000"/>
        </a:lnSpc>
        <a:spcBef>
          <a:spcPts val="500"/>
        </a:spcBef>
        <a:spcAft>
          <a:spcPct val="0"/>
        </a:spcAft>
        <a:buFont typeface="Arial" pitchFamily="34" charset="0"/>
        <a:buChar char="•"/>
        <a:defRPr kern="1200">
          <a:solidFill>
            <a:srgbClr val="54585A"/>
          </a:solidFill>
          <a:latin typeface="+mn-lt"/>
          <a:ea typeface="Open Sans" charset="0"/>
          <a:cs typeface="Open Sans" charset="0"/>
        </a:defRPr>
      </a:lvl4pPr>
      <a:lvl5pPr marL="2057400" indent="-228600" algn="l" rtl="0" eaLnBrk="0" fontAlgn="base" hangingPunct="0">
        <a:lnSpc>
          <a:spcPct val="90000"/>
        </a:lnSpc>
        <a:spcBef>
          <a:spcPts val="500"/>
        </a:spcBef>
        <a:spcAft>
          <a:spcPct val="0"/>
        </a:spcAft>
        <a:buFont typeface="Arial" pitchFamily="34" charset="0"/>
        <a:buChar char="•"/>
        <a:defRPr kern="1200">
          <a:solidFill>
            <a:srgbClr val="54585A"/>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bsu.edu/academics/collegesanddepartments/universitycollege/learningcenter" TargetMode="External"/><Relationship Id="rId2" Type="http://schemas.openxmlformats.org/officeDocument/2006/relationships/hyperlink" Target="https://bsu.navigate.eab.com/" TargetMode="Externa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dsd@bsu.edu"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hyperlink" Target="mailto:gscholars@bsu.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tmpeters@bsu.edu"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mailto:245finaid@bsu.edu" TargetMode="External"/><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mailto:Eric.bales@bsu.edu" TargetMode="External"/><Relationship Id="rId2" Type="http://schemas.openxmlformats.org/officeDocument/2006/relationships/hyperlink" Target="mailto:dkwyatt@bsu.edu" TargetMode="Externa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bsu.edu/academics/collegesanddepartments/universitycollege/learningcenter" TargetMode="External"/><Relationship Id="rId7" Type="http://schemas.openxmlformats.org/officeDocument/2006/relationships/image" Target="../media/image18.png"/><Relationship Id="rId2" Type="http://schemas.openxmlformats.org/officeDocument/2006/relationships/hyperlink" Target="https://bsu.navigate.eab.com/" TargetMode="Externa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BC0EEC-DFBC-9646-9EEC-A87876B8ADEA}"/>
              </a:ext>
            </a:extLst>
          </p:cNvPr>
          <p:cNvSpPr>
            <a:spLocks noGrp="1"/>
          </p:cNvSpPr>
          <p:nvPr>
            <p:ph type="ctrTitle"/>
          </p:nvPr>
        </p:nvSpPr>
        <p:spPr>
          <a:xfrm>
            <a:off x="3992880" y="2636017"/>
            <a:ext cx="8255000" cy="3136861"/>
          </a:xfrm>
        </p:spPr>
        <p:txBody>
          <a:bodyPr>
            <a:normAutofit/>
          </a:bodyPr>
          <a:lstStyle/>
          <a:p>
            <a:pPr>
              <a:defRPr/>
            </a:pPr>
            <a:r>
              <a:rPr lang="en-US" sz="6600" cap="none">
                <a:solidFill>
                  <a:schemeClr val="tx1"/>
                </a:solidFill>
              </a:rPr>
              <a:t>First Year </a:t>
            </a:r>
            <a:br>
              <a:rPr lang="en-US" sz="6600" cap="none"/>
            </a:br>
            <a:r>
              <a:rPr lang="en-US" sz="6600" cap="none">
                <a:solidFill>
                  <a:schemeClr val="tx1"/>
                </a:solidFill>
              </a:rPr>
              <a:t>21</a:t>
            </a:r>
            <a:r>
              <a:rPr lang="en-US" sz="6600" cap="none" baseline="30000">
                <a:solidFill>
                  <a:schemeClr val="tx1"/>
                </a:solidFill>
              </a:rPr>
              <a:t>st</a:t>
            </a:r>
            <a:r>
              <a:rPr lang="en-US" sz="6600" cap="none">
                <a:solidFill>
                  <a:schemeClr val="tx1"/>
                </a:solidFill>
              </a:rPr>
              <a:t> Century Scholars </a:t>
            </a:r>
            <a:br>
              <a:rPr lang="en-US" sz="6600" cap="none"/>
            </a:br>
            <a:r>
              <a:rPr lang="en-US" sz="6600" cap="none">
                <a:solidFill>
                  <a:schemeClr val="tx1"/>
                </a:solidFill>
              </a:rPr>
              <a:t>Symposium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Learning Center</a:t>
            </a:r>
          </a:p>
        </p:txBody>
      </p:sp>
      <p:pic>
        <p:nvPicPr>
          <p:cNvPr id="6" name="Picture 5">
            <a:extLst>
              <a:ext uri="{FF2B5EF4-FFF2-40B4-BE49-F238E27FC236}">
                <a16:creationId xmlns:a16="http://schemas.microsoft.com/office/drawing/2014/main" id="{4807B008-956A-4A6E-B6DC-E479C7AE9DBD}"/>
              </a:ext>
            </a:extLst>
          </p:cNvPr>
          <p:cNvPicPr>
            <a:picLocks noChangeAspect="1"/>
          </p:cNvPicPr>
          <p:nvPr/>
        </p:nvPicPr>
        <p:blipFill rotWithShape="1">
          <a:blip r:embed="rId2"/>
          <a:srcRect l="6493" t="3637" r="11970" b="9706"/>
          <a:stretch/>
        </p:blipFill>
        <p:spPr>
          <a:xfrm>
            <a:off x="4920751" y="3622463"/>
            <a:ext cx="2218693" cy="287508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6B71DE3-45DA-4678-B539-8F5FB44FBC84}"/>
              </a:ext>
            </a:extLst>
          </p:cNvPr>
          <p:cNvPicPr>
            <a:picLocks noChangeAspect="1"/>
          </p:cNvPicPr>
          <p:nvPr/>
        </p:nvPicPr>
        <p:blipFill rotWithShape="1">
          <a:blip r:embed="rId3"/>
          <a:srcRect l="1989" t="51363" r="3027" b="6179"/>
          <a:stretch/>
        </p:blipFill>
        <p:spPr>
          <a:xfrm>
            <a:off x="4036540" y="1851581"/>
            <a:ext cx="3805882" cy="1383957"/>
          </a:xfrm>
          <a:prstGeom prst="rect">
            <a:avLst/>
          </a:prstGeom>
        </p:spPr>
      </p:pic>
      <p:pic>
        <p:nvPicPr>
          <p:cNvPr id="8" name="Picture 7">
            <a:extLst>
              <a:ext uri="{FF2B5EF4-FFF2-40B4-BE49-F238E27FC236}">
                <a16:creationId xmlns:a16="http://schemas.microsoft.com/office/drawing/2014/main" id="{33EC4D36-351E-46F4-943F-95A061CA6C7C}"/>
              </a:ext>
            </a:extLst>
          </p:cNvPr>
          <p:cNvPicPr>
            <a:picLocks noChangeAspect="1"/>
          </p:cNvPicPr>
          <p:nvPr/>
        </p:nvPicPr>
        <p:blipFill>
          <a:blip r:embed="rId4"/>
          <a:stretch>
            <a:fillRect/>
          </a:stretch>
        </p:blipFill>
        <p:spPr>
          <a:xfrm>
            <a:off x="545357" y="1851581"/>
            <a:ext cx="2370838" cy="4768315"/>
          </a:xfrm>
          <a:prstGeom prst="rect">
            <a:avLst/>
          </a:prstGeom>
        </p:spPr>
      </p:pic>
      <p:pic>
        <p:nvPicPr>
          <p:cNvPr id="9" name="Picture 8">
            <a:extLst>
              <a:ext uri="{FF2B5EF4-FFF2-40B4-BE49-F238E27FC236}">
                <a16:creationId xmlns:a16="http://schemas.microsoft.com/office/drawing/2014/main" id="{9AB6C982-B344-4543-81DC-ACE5338D174C}"/>
              </a:ext>
            </a:extLst>
          </p:cNvPr>
          <p:cNvPicPr>
            <a:picLocks noChangeAspect="1"/>
          </p:cNvPicPr>
          <p:nvPr/>
        </p:nvPicPr>
        <p:blipFill>
          <a:blip r:embed="rId5"/>
          <a:stretch>
            <a:fillRect/>
          </a:stretch>
        </p:blipFill>
        <p:spPr>
          <a:xfrm>
            <a:off x="8417585" y="1804765"/>
            <a:ext cx="2364515" cy="4657105"/>
          </a:xfrm>
          <a:prstGeom prst="rect">
            <a:avLst/>
          </a:prstGeom>
        </p:spPr>
      </p:pic>
    </p:spTree>
    <p:extLst>
      <p:ext uri="{BB962C8B-B14F-4D97-AF65-F5344CB8AC3E}">
        <p14:creationId xmlns:p14="http://schemas.microsoft.com/office/powerpoint/2010/main" val="1375461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Learning Center</a:t>
            </a:r>
          </a:p>
        </p:txBody>
      </p:sp>
      <p:sp>
        <p:nvSpPr>
          <p:cNvPr id="5" name="Rectangle 4"/>
          <p:cNvSpPr/>
          <p:nvPr/>
        </p:nvSpPr>
        <p:spPr>
          <a:xfrm>
            <a:off x="0" y="1708698"/>
            <a:ext cx="12191999" cy="3457357"/>
          </a:xfrm>
          <a:prstGeom prst="rect">
            <a:avLst/>
          </a:prstGeom>
        </p:spPr>
        <p:txBody>
          <a:bodyPr wrap="square">
            <a:spAutoFit/>
          </a:bodyPr>
          <a:lstStyle/>
          <a:p>
            <a:pPr defTabSz="457200" eaLnBrk="1" fontAlgn="auto" hangingPunct="1">
              <a:spcBef>
                <a:spcPts val="0"/>
              </a:spcBef>
              <a:spcAft>
                <a:spcPts val="0"/>
              </a:spcAft>
              <a:defRPr/>
            </a:pPr>
            <a:endParaRPr lang="en-US" sz="800" b="1">
              <a:solidFill>
                <a:prstClr val="black"/>
              </a:solidFill>
              <a:latin typeface="+mn-lt"/>
              <a:ea typeface="+mn-ea"/>
              <a:cs typeface="NewsGoth BT"/>
            </a:endParaRPr>
          </a:p>
          <a:p>
            <a:pPr defTabSz="457200" eaLnBrk="1" fontAlgn="auto" hangingPunct="1">
              <a:spcBef>
                <a:spcPts val="0"/>
              </a:spcBef>
              <a:spcAft>
                <a:spcPts val="0"/>
              </a:spcAft>
              <a:defRPr/>
            </a:pPr>
            <a:r>
              <a:rPr lang="en-US" sz="2200" b="1">
                <a:solidFill>
                  <a:prstClr val="black"/>
                </a:solidFill>
                <a:latin typeface="+mn-lt"/>
                <a:ea typeface="+mn-ea"/>
                <a:cs typeface="NewsGoth BT"/>
              </a:rPr>
              <a:t>	</a:t>
            </a:r>
            <a:r>
              <a:rPr lang="en-US" sz="2000" b="1">
                <a:solidFill>
                  <a:prstClr val="black"/>
                </a:solidFill>
                <a:cs typeface="NewsGoth BT"/>
              </a:rPr>
              <a:t>Drop-In Satellite Tutoring: no appointment necessary! </a:t>
            </a:r>
          </a:p>
          <a:p>
            <a:pPr marL="1374775" lvl="1" indent="-344488"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MATH 102, 110, 112, 113, 114, 125, 132, 161, 165, 166 in RB (Robert Bell) 125, time TBA.</a:t>
            </a:r>
          </a:p>
          <a:p>
            <a:pPr marL="1374775" lvl="1" indent="-344488"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CHEM 101, 111, 112 in FB (Foundations Building), room and time TBA.</a:t>
            </a:r>
          </a:p>
          <a:p>
            <a:pPr marL="1374775" lvl="1" indent="-344488"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BIO 111 and 112 in FB, room and time TBA.</a:t>
            </a:r>
          </a:p>
          <a:p>
            <a:pPr marL="1374775" lvl="1" indent="-344488"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Drop by and stay as long or short as you like!</a:t>
            </a:r>
          </a:p>
          <a:p>
            <a:pPr lvl="1" defTabSz="457200" eaLnBrk="1" fontAlgn="auto" hangingPunct="1">
              <a:spcBef>
                <a:spcPts val="400"/>
              </a:spcBef>
              <a:spcAft>
                <a:spcPts val="0"/>
              </a:spcAft>
              <a:defRPr/>
            </a:pPr>
            <a:endParaRPr lang="en-US" sz="1600" b="1">
              <a:solidFill>
                <a:prstClr val="black"/>
              </a:solidFill>
              <a:cs typeface="NewsGoth BT"/>
            </a:endParaRPr>
          </a:p>
          <a:p>
            <a:pPr lvl="1" defTabSz="457200" eaLnBrk="1" fontAlgn="auto" hangingPunct="1">
              <a:spcBef>
                <a:spcPts val="400"/>
              </a:spcBef>
              <a:spcAft>
                <a:spcPts val="0"/>
              </a:spcAft>
              <a:defRPr/>
            </a:pPr>
            <a:r>
              <a:rPr lang="en-US" sz="2000" b="1">
                <a:solidFill>
                  <a:prstClr val="black"/>
                </a:solidFill>
                <a:cs typeface="NewsGoth BT"/>
              </a:rPr>
              <a:t>Supplemental Instruction </a:t>
            </a:r>
            <a:r>
              <a:rPr lang="en-US" sz="2000">
                <a:solidFill>
                  <a:prstClr val="black"/>
                </a:solidFill>
                <a:cs typeface="NewsGoth BT"/>
              </a:rPr>
              <a:t>(study sessions for specific courses)</a:t>
            </a:r>
          </a:p>
          <a:p>
            <a:pPr marL="1373188" lvl="1" indent="-342900" defTabSz="457200" eaLnBrk="1" fontAlgn="auto" hangingPunct="1">
              <a:spcBef>
                <a:spcPts val="400"/>
              </a:spcBef>
              <a:spcAft>
                <a:spcPts val="0"/>
              </a:spcAft>
              <a:buFont typeface="Wingdings" panose="05000000000000000000" pitchFamily="2" charset="2"/>
              <a:buChar char="§"/>
              <a:tabLst>
                <a:tab pos="1082675" algn="l"/>
              </a:tabLst>
              <a:defRPr/>
            </a:pPr>
            <a:r>
              <a:rPr lang="en-US">
                <a:solidFill>
                  <a:prstClr val="black"/>
                </a:solidFill>
                <a:cs typeface="NewsGoth BT"/>
              </a:rPr>
              <a:t>SI leaders hold 2-3 study sessions every week and create materials such as study guides, practice tests, and visual aids to help you learn the material.</a:t>
            </a:r>
          </a:p>
          <a:p>
            <a:pPr marL="1373188" lvl="1" indent="-342900" defTabSz="457200" eaLnBrk="1" fontAlgn="auto" hangingPunct="1">
              <a:spcBef>
                <a:spcPts val="400"/>
              </a:spcBef>
              <a:spcAft>
                <a:spcPts val="0"/>
              </a:spcAft>
              <a:buFont typeface="Wingdings" panose="05000000000000000000" pitchFamily="2" charset="2"/>
              <a:buChar char="§"/>
              <a:tabLst>
                <a:tab pos="1082675" algn="l"/>
              </a:tabLst>
              <a:defRPr/>
            </a:pPr>
            <a:r>
              <a:rPr lang="en-US">
                <a:solidFill>
                  <a:prstClr val="black"/>
                </a:solidFill>
                <a:cs typeface="NewsGoth BT"/>
              </a:rPr>
              <a:t>If you have an SI leader for your class, they will provide info the first week.</a:t>
            </a:r>
            <a:endParaRPr lang="en-US" b="1">
              <a:solidFill>
                <a:prstClr val="black"/>
              </a:solidFill>
              <a:latin typeface="+mn-lt"/>
              <a:ea typeface="+mn-ea"/>
              <a:cs typeface="NewsGoth BT"/>
            </a:endParaRPr>
          </a:p>
        </p:txBody>
      </p:sp>
      <p:pic>
        <p:nvPicPr>
          <p:cNvPr id="2" name="Picture 1">
            <a:extLst>
              <a:ext uri="{FF2B5EF4-FFF2-40B4-BE49-F238E27FC236}">
                <a16:creationId xmlns:a16="http://schemas.microsoft.com/office/drawing/2014/main" id="{721464F8-6C21-493D-9517-0775D6913FB5}"/>
              </a:ext>
            </a:extLst>
          </p:cNvPr>
          <p:cNvPicPr>
            <a:picLocks noChangeAspect="1"/>
          </p:cNvPicPr>
          <p:nvPr/>
        </p:nvPicPr>
        <p:blipFill>
          <a:blip r:embed="rId2"/>
          <a:stretch>
            <a:fillRect/>
          </a:stretch>
        </p:blipFill>
        <p:spPr>
          <a:xfrm rot="1948426">
            <a:off x="9583615" y="1611053"/>
            <a:ext cx="2467383" cy="2851500"/>
          </a:xfrm>
          <a:prstGeom prst="rect">
            <a:avLst/>
          </a:prstGeom>
        </p:spPr>
      </p:pic>
      <p:pic>
        <p:nvPicPr>
          <p:cNvPr id="3" name="Picture 2">
            <a:extLst>
              <a:ext uri="{FF2B5EF4-FFF2-40B4-BE49-F238E27FC236}">
                <a16:creationId xmlns:a16="http://schemas.microsoft.com/office/drawing/2014/main" id="{7C6C3D9C-6863-4E5C-8F6A-E99204769544}"/>
              </a:ext>
            </a:extLst>
          </p:cNvPr>
          <p:cNvPicPr>
            <a:picLocks noChangeAspect="1"/>
          </p:cNvPicPr>
          <p:nvPr/>
        </p:nvPicPr>
        <p:blipFill rotWithShape="1">
          <a:blip r:embed="rId3"/>
          <a:srcRect l="14838" r="22663" b="17017"/>
          <a:stretch/>
        </p:blipFill>
        <p:spPr>
          <a:xfrm rot="20723516">
            <a:off x="9474514" y="4501180"/>
            <a:ext cx="1966768" cy="2286440"/>
          </a:xfrm>
          <a:prstGeom prst="rect">
            <a:avLst/>
          </a:prstGeom>
        </p:spPr>
      </p:pic>
    </p:spTree>
    <p:extLst>
      <p:ext uri="{BB962C8B-B14F-4D97-AF65-F5344CB8AC3E}">
        <p14:creationId xmlns:p14="http://schemas.microsoft.com/office/powerpoint/2010/main" val="416452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Learning Center</a:t>
            </a:r>
          </a:p>
        </p:txBody>
      </p:sp>
      <p:sp>
        <p:nvSpPr>
          <p:cNvPr id="6" name="Rectangle 5"/>
          <p:cNvSpPr/>
          <p:nvPr/>
        </p:nvSpPr>
        <p:spPr>
          <a:xfrm>
            <a:off x="153824" y="1705989"/>
            <a:ext cx="12038176" cy="4924425"/>
          </a:xfrm>
          <a:prstGeom prst="rect">
            <a:avLst/>
          </a:prstGeom>
        </p:spPr>
        <p:txBody>
          <a:bodyPr wrap="square">
            <a:spAutoFit/>
          </a:bodyPr>
          <a:lstStyle/>
          <a:p>
            <a:pPr defTabSz="457200" eaLnBrk="1" fontAlgn="auto" hangingPunct="1">
              <a:spcBef>
                <a:spcPts val="0"/>
              </a:spcBef>
              <a:spcAft>
                <a:spcPts val="0"/>
              </a:spcAft>
              <a:defRPr/>
            </a:pPr>
            <a:r>
              <a:rPr lang="en-US" b="1">
                <a:solidFill>
                  <a:prstClr val="black"/>
                </a:solidFill>
                <a:cs typeface="NewsGoth BT"/>
              </a:rPr>
              <a:t>Study Skills Tutoring</a:t>
            </a:r>
          </a:p>
          <a:p>
            <a:pPr defTabSz="457200" eaLnBrk="1" fontAlgn="auto" hangingPunct="1">
              <a:spcBef>
                <a:spcPts val="0"/>
              </a:spcBef>
              <a:spcAft>
                <a:spcPts val="0"/>
              </a:spcAft>
              <a:defRPr/>
            </a:pPr>
            <a:r>
              <a:rPr lang="en-US">
                <a:solidFill>
                  <a:prstClr val="black"/>
                </a:solidFill>
                <a:cs typeface="NewsGoth BT"/>
              </a:rPr>
              <a:t>Your study skills tutor can help you….</a:t>
            </a:r>
          </a:p>
          <a:p>
            <a:pPr marL="800100" lvl="1" indent="-342900"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Set academic goals and make plans to achieve them</a:t>
            </a:r>
          </a:p>
          <a:p>
            <a:pPr marL="800100" lvl="1" indent="-342900"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Get your class materials organized</a:t>
            </a:r>
          </a:p>
          <a:p>
            <a:pPr marL="800100" lvl="1" indent="-342900"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Learn how to manage your time</a:t>
            </a:r>
          </a:p>
          <a:p>
            <a:pPr marL="800100" lvl="1" indent="-342900"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Learn study skills such as reading your textbook faster and retaining more, note-taking, and test-taking.</a:t>
            </a:r>
          </a:p>
          <a:p>
            <a:pPr marL="800100" lvl="1" indent="-342900"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Find campus resources and feel at home on the Ball State campus!</a:t>
            </a:r>
          </a:p>
          <a:p>
            <a:pPr marL="800100" lvl="1" indent="-342900"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Sign up for study skills tutoring the same way you sign up for tutoring: visit </a:t>
            </a:r>
            <a:r>
              <a:rPr lang="en-US">
                <a:solidFill>
                  <a:prstClr val="black"/>
                </a:solidFill>
                <a:cs typeface="NewsGoth BT"/>
                <a:hlinkClick r:id="rId2"/>
              </a:rPr>
              <a:t>bsu.navigate.eab.com</a:t>
            </a:r>
            <a:r>
              <a:rPr lang="en-US">
                <a:solidFill>
                  <a:prstClr val="black"/>
                </a:solidFill>
                <a:cs typeface="NewsGoth BT"/>
              </a:rPr>
              <a:t>.</a:t>
            </a:r>
          </a:p>
          <a:p>
            <a:pPr defTabSz="457200" eaLnBrk="1" fontAlgn="auto" hangingPunct="1">
              <a:spcBef>
                <a:spcPts val="0"/>
              </a:spcBef>
              <a:spcAft>
                <a:spcPts val="0"/>
              </a:spcAft>
              <a:defRPr/>
            </a:pPr>
            <a:endParaRPr lang="en-US" b="1">
              <a:solidFill>
                <a:prstClr val="black"/>
              </a:solidFill>
              <a:cs typeface="NewsGoth BT"/>
            </a:endParaRPr>
          </a:p>
          <a:p>
            <a:pPr defTabSz="457200" eaLnBrk="1" fontAlgn="auto" hangingPunct="1">
              <a:spcBef>
                <a:spcPts val="0"/>
              </a:spcBef>
              <a:spcAft>
                <a:spcPts val="0"/>
              </a:spcAft>
              <a:defRPr/>
            </a:pPr>
            <a:r>
              <a:rPr lang="en-US" b="1">
                <a:solidFill>
                  <a:prstClr val="black"/>
                </a:solidFill>
                <a:cs typeface="NewsGoth BT"/>
              </a:rPr>
              <a:t>Test Proctoring for Students with Disabilities</a:t>
            </a:r>
          </a:p>
          <a:p>
            <a:pPr marL="800100" lvl="1" indent="-342900"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Register with Disability Services first (call </a:t>
            </a:r>
            <a:r>
              <a:rPr lang="en-US"/>
              <a:t>765-285-5293</a:t>
            </a:r>
            <a:r>
              <a:rPr lang="en-US">
                <a:solidFill>
                  <a:prstClr val="black"/>
                </a:solidFill>
                <a:cs typeface="NewsGoth BT"/>
              </a:rPr>
              <a:t> for more information)</a:t>
            </a:r>
          </a:p>
          <a:p>
            <a:pPr marL="800100" lvl="1" indent="-342900" defTabSz="457200" eaLnBrk="1" fontAlgn="auto" hangingPunct="1">
              <a:spcBef>
                <a:spcPts val="400"/>
              </a:spcBef>
              <a:spcAft>
                <a:spcPts val="0"/>
              </a:spcAft>
              <a:buFont typeface="Wingdings" panose="05000000000000000000" pitchFamily="2" charset="2"/>
              <a:buChar char="§"/>
              <a:defRPr/>
            </a:pPr>
            <a:r>
              <a:rPr lang="en-US">
                <a:solidFill>
                  <a:prstClr val="black"/>
                </a:solidFill>
                <a:cs typeface="NewsGoth BT"/>
              </a:rPr>
              <a:t>You may be able to take your exams in the Learning Center in our testing suite if you need extended time, a distracted-reduced environment, a reader, a scribe, or adaptive technology.</a:t>
            </a:r>
          </a:p>
          <a:p>
            <a:pPr marL="0" lvl="1" defTabSz="457200" eaLnBrk="1" fontAlgn="auto" hangingPunct="1">
              <a:spcBef>
                <a:spcPts val="400"/>
              </a:spcBef>
              <a:spcAft>
                <a:spcPts val="0"/>
              </a:spcAft>
              <a:defRPr/>
            </a:pPr>
            <a:r>
              <a:rPr lang="en-US" b="1">
                <a:solidFill>
                  <a:prstClr val="black"/>
                </a:solidFill>
                <a:cs typeface="NewsGoth BT"/>
              </a:rPr>
              <a:t>Visit our website for all of this information and more!  </a:t>
            </a:r>
            <a:r>
              <a:rPr lang="en-US" sz="3200" b="1">
                <a:solidFill>
                  <a:srgbClr val="FF0000"/>
                </a:solidFill>
                <a:cs typeface="NewsGoth BT"/>
                <a:hlinkClick r:id="rId3"/>
              </a:rPr>
              <a:t>bsu.edu/</a:t>
            </a:r>
            <a:r>
              <a:rPr lang="en-US" sz="3200" b="1" err="1">
                <a:solidFill>
                  <a:srgbClr val="FF0000"/>
                </a:solidFill>
                <a:cs typeface="NewsGoth BT"/>
                <a:hlinkClick r:id="rId3"/>
              </a:rPr>
              <a:t>learningcenter</a:t>
            </a:r>
            <a:endParaRPr lang="en-US" sz="3200" b="1">
              <a:solidFill>
                <a:srgbClr val="FF0000"/>
              </a:solidFill>
              <a:cs typeface="NewsGoth BT"/>
            </a:endParaRPr>
          </a:p>
          <a:p>
            <a:pPr defTabSz="457200" eaLnBrk="1" fontAlgn="auto" hangingPunct="1">
              <a:spcBef>
                <a:spcPts val="0"/>
              </a:spcBef>
              <a:spcAft>
                <a:spcPts val="0"/>
              </a:spcAft>
              <a:defRPr/>
            </a:pPr>
            <a:endParaRPr lang="en-US" b="1">
              <a:solidFill>
                <a:prstClr val="black"/>
              </a:solidFill>
              <a:latin typeface="+mn-lt"/>
              <a:ea typeface="+mn-ea"/>
              <a:cs typeface="NewsGoth BT"/>
            </a:endParaRPr>
          </a:p>
        </p:txBody>
      </p:sp>
      <p:pic>
        <p:nvPicPr>
          <p:cNvPr id="3" name="Picture 2"/>
          <p:cNvPicPr>
            <a:picLocks noChangeAspect="1"/>
          </p:cNvPicPr>
          <p:nvPr/>
        </p:nvPicPr>
        <p:blipFill>
          <a:blip r:embed="rId4"/>
          <a:stretch>
            <a:fillRect/>
          </a:stretch>
        </p:blipFill>
        <p:spPr>
          <a:xfrm>
            <a:off x="9597358" y="347240"/>
            <a:ext cx="1983671" cy="2686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Learning Center</a:t>
            </a:r>
          </a:p>
        </p:txBody>
      </p:sp>
      <p:sp>
        <p:nvSpPr>
          <p:cNvPr id="2" name="TextBox 1">
            <a:extLst>
              <a:ext uri="{FF2B5EF4-FFF2-40B4-BE49-F238E27FC236}">
                <a16:creationId xmlns:a16="http://schemas.microsoft.com/office/drawing/2014/main" id="{EBFD6308-1F07-4B33-8519-3BC9E7C920F1}"/>
              </a:ext>
            </a:extLst>
          </p:cNvPr>
          <p:cNvSpPr txBox="1"/>
          <p:nvPr/>
        </p:nvSpPr>
        <p:spPr>
          <a:xfrm>
            <a:off x="302432" y="2198352"/>
            <a:ext cx="3161691" cy="1200329"/>
          </a:xfrm>
          <a:prstGeom prst="rect">
            <a:avLst/>
          </a:prstGeom>
          <a:solidFill>
            <a:schemeClr val="accent3"/>
          </a:solidFill>
        </p:spPr>
        <p:txBody>
          <a:bodyPr wrap="square" rtlCol="0">
            <a:spAutoFit/>
          </a:bodyPr>
          <a:lstStyle/>
          <a:p>
            <a:pPr algn="ctr"/>
            <a:r>
              <a:rPr lang="en-US"/>
              <a:t>You don’t have to “prep” for a tutoring session or have specific questions.  Just show up with your book and notes!</a:t>
            </a:r>
          </a:p>
        </p:txBody>
      </p:sp>
      <p:sp>
        <p:nvSpPr>
          <p:cNvPr id="4" name="TextBox 3">
            <a:extLst>
              <a:ext uri="{FF2B5EF4-FFF2-40B4-BE49-F238E27FC236}">
                <a16:creationId xmlns:a16="http://schemas.microsoft.com/office/drawing/2014/main" id="{4968A5C3-6C37-422E-9136-D3457929F6F9}"/>
              </a:ext>
            </a:extLst>
          </p:cNvPr>
          <p:cNvSpPr txBox="1"/>
          <p:nvPr/>
        </p:nvSpPr>
        <p:spPr>
          <a:xfrm>
            <a:off x="8449455" y="2336851"/>
            <a:ext cx="2946430" cy="923330"/>
          </a:xfrm>
          <a:prstGeom prst="rect">
            <a:avLst/>
          </a:prstGeom>
          <a:solidFill>
            <a:schemeClr val="accent3"/>
          </a:solidFill>
        </p:spPr>
        <p:txBody>
          <a:bodyPr wrap="square" rtlCol="0">
            <a:spAutoFit/>
          </a:bodyPr>
          <a:lstStyle/>
          <a:p>
            <a:pPr algn="ctr"/>
            <a:r>
              <a:rPr lang="en-US"/>
              <a:t>Your tutor will not think you are dumb.  Many tutors have been tutored!  </a:t>
            </a:r>
          </a:p>
        </p:txBody>
      </p:sp>
      <p:sp>
        <p:nvSpPr>
          <p:cNvPr id="5" name="TextBox 4">
            <a:extLst>
              <a:ext uri="{FF2B5EF4-FFF2-40B4-BE49-F238E27FC236}">
                <a16:creationId xmlns:a16="http://schemas.microsoft.com/office/drawing/2014/main" id="{2F5CF711-7CBA-4634-B47B-06E382D548C4}"/>
              </a:ext>
            </a:extLst>
          </p:cNvPr>
          <p:cNvSpPr txBox="1"/>
          <p:nvPr/>
        </p:nvSpPr>
        <p:spPr>
          <a:xfrm>
            <a:off x="216253" y="5382684"/>
            <a:ext cx="3099646" cy="1200329"/>
          </a:xfrm>
          <a:prstGeom prst="rect">
            <a:avLst/>
          </a:prstGeom>
          <a:solidFill>
            <a:schemeClr val="accent3"/>
          </a:solidFill>
        </p:spPr>
        <p:txBody>
          <a:bodyPr wrap="square" rtlCol="0">
            <a:spAutoFit/>
          </a:bodyPr>
          <a:lstStyle/>
          <a:p>
            <a:pPr algn="ctr"/>
            <a:r>
              <a:rPr lang="en-US"/>
              <a:t>Meeting with a tutor is like getting help from a friend or classmate. It’s easy to make an appointment.</a:t>
            </a:r>
          </a:p>
        </p:txBody>
      </p:sp>
      <p:sp>
        <p:nvSpPr>
          <p:cNvPr id="7" name="TextBox 6">
            <a:extLst>
              <a:ext uri="{FF2B5EF4-FFF2-40B4-BE49-F238E27FC236}">
                <a16:creationId xmlns:a16="http://schemas.microsoft.com/office/drawing/2014/main" id="{C76C3721-2536-4212-ADDB-8700D8E2E49F}"/>
              </a:ext>
            </a:extLst>
          </p:cNvPr>
          <p:cNvSpPr txBox="1"/>
          <p:nvPr/>
        </p:nvSpPr>
        <p:spPr>
          <a:xfrm>
            <a:off x="8293608" y="4929840"/>
            <a:ext cx="3682139" cy="1754326"/>
          </a:xfrm>
          <a:prstGeom prst="rect">
            <a:avLst/>
          </a:prstGeom>
          <a:solidFill>
            <a:schemeClr val="accent3"/>
          </a:solidFill>
        </p:spPr>
        <p:txBody>
          <a:bodyPr wrap="square" rtlCol="0">
            <a:spAutoFit/>
          </a:bodyPr>
          <a:lstStyle/>
          <a:p>
            <a:pPr marL="342900" indent="-342900">
              <a:buAutoNum type="arabicPeriod"/>
            </a:pPr>
            <a:r>
              <a:rPr lang="en-US"/>
              <a:t>Use Navigate to make appointment.</a:t>
            </a:r>
          </a:p>
          <a:p>
            <a:pPr marL="342900" indent="-342900">
              <a:buAutoNum type="arabicPeriod"/>
            </a:pPr>
            <a:r>
              <a:rPr lang="en-US"/>
              <a:t>Show up to NQ 350 or online (Zoom).</a:t>
            </a:r>
          </a:p>
          <a:p>
            <a:pPr marL="342900" indent="-342900">
              <a:buAutoNum type="arabicPeriod"/>
            </a:pPr>
            <a:r>
              <a:rPr lang="en-US"/>
              <a:t>Get tutored.</a:t>
            </a:r>
          </a:p>
          <a:p>
            <a:pPr marL="342900" indent="-342900">
              <a:buAutoNum type="arabicPeriod"/>
            </a:pPr>
            <a:r>
              <a:rPr lang="en-US"/>
              <a:t>Easy as that.</a:t>
            </a:r>
          </a:p>
        </p:txBody>
      </p:sp>
      <p:sp>
        <p:nvSpPr>
          <p:cNvPr id="8" name="TextBox 7">
            <a:extLst>
              <a:ext uri="{FF2B5EF4-FFF2-40B4-BE49-F238E27FC236}">
                <a16:creationId xmlns:a16="http://schemas.microsoft.com/office/drawing/2014/main" id="{E68FE21D-527A-49DA-AB3D-FE2A8ACA5213}"/>
              </a:ext>
            </a:extLst>
          </p:cNvPr>
          <p:cNvSpPr txBox="1"/>
          <p:nvPr/>
        </p:nvSpPr>
        <p:spPr>
          <a:xfrm>
            <a:off x="4591654" y="6150013"/>
            <a:ext cx="3073167" cy="646331"/>
          </a:xfrm>
          <a:prstGeom prst="rect">
            <a:avLst/>
          </a:prstGeom>
          <a:solidFill>
            <a:schemeClr val="accent3"/>
          </a:solidFill>
        </p:spPr>
        <p:txBody>
          <a:bodyPr wrap="square" rtlCol="0">
            <a:spAutoFit/>
          </a:bodyPr>
          <a:lstStyle/>
          <a:p>
            <a:pPr algn="ctr"/>
            <a:r>
              <a:rPr lang="en-US" b="1"/>
              <a:t>THERE IS NO NEGATIVE STIGMA!!!!</a:t>
            </a:r>
          </a:p>
        </p:txBody>
      </p:sp>
      <p:pic>
        <p:nvPicPr>
          <p:cNvPr id="9" name="Picture 8">
            <a:extLst>
              <a:ext uri="{FF2B5EF4-FFF2-40B4-BE49-F238E27FC236}">
                <a16:creationId xmlns:a16="http://schemas.microsoft.com/office/drawing/2014/main" id="{2B880A07-39B8-444F-9681-B038E63CA441}"/>
              </a:ext>
            </a:extLst>
          </p:cNvPr>
          <p:cNvPicPr>
            <a:picLocks noChangeAspect="1"/>
          </p:cNvPicPr>
          <p:nvPr/>
        </p:nvPicPr>
        <p:blipFill rotWithShape="1">
          <a:blip r:embed="rId2"/>
          <a:srcRect l="4157" t="3626" r="11625" b="7709"/>
          <a:stretch/>
        </p:blipFill>
        <p:spPr>
          <a:xfrm>
            <a:off x="4431323" y="1863969"/>
            <a:ext cx="3393831" cy="4237893"/>
          </a:xfrm>
          <a:prstGeom prst="rect">
            <a:avLst/>
          </a:prstGeom>
        </p:spPr>
      </p:pic>
    </p:spTree>
    <p:extLst>
      <p:ext uri="{BB962C8B-B14F-4D97-AF65-F5344CB8AC3E}">
        <p14:creationId xmlns:p14="http://schemas.microsoft.com/office/powerpoint/2010/main" val="660448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Disability Services</a:t>
            </a:r>
          </a:p>
        </p:txBody>
      </p:sp>
      <p:sp>
        <p:nvSpPr>
          <p:cNvPr id="4" name="Content Placeholder 13"/>
          <p:cNvSpPr>
            <a:spLocks noGrp="1"/>
          </p:cNvSpPr>
          <p:nvPr>
            <p:ph sz="half" idx="4294967295"/>
          </p:nvPr>
        </p:nvSpPr>
        <p:spPr>
          <a:xfrm>
            <a:off x="595529" y="2002824"/>
            <a:ext cx="5181600" cy="4351338"/>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000">
                <a:solidFill>
                  <a:schemeClr val="tx1"/>
                </a:solidFill>
              </a:rPr>
              <a:t>Process:</a:t>
            </a:r>
          </a:p>
          <a:p>
            <a:pPr>
              <a:buFont typeface="Wingdings" panose="05000000000000000000" pitchFamily="2" charset="2"/>
              <a:buChar char="§"/>
            </a:pPr>
            <a:r>
              <a:rPr lang="en-US" altLang="en-US" sz="3000">
                <a:solidFill>
                  <a:schemeClr val="tx1"/>
                </a:solidFill>
              </a:rPr>
              <a:t>Disclose disability</a:t>
            </a:r>
          </a:p>
          <a:p>
            <a:pPr>
              <a:buFont typeface="Wingdings" panose="05000000000000000000" pitchFamily="2" charset="2"/>
              <a:buChar char="§"/>
            </a:pPr>
            <a:r>
              <a:rPr lang="en-US" altLang="en-US" sz="3000">
                <a:solidFill>
                  <a:schemeClr val="tx1"/>
                </a:solidFill>
              </a:rPr>
              <a:t>Provide DS w/ documentation</a:t>
            </a:r>
          </a:p>
          <a:p>
            <a:pPr>
              <a:buFont typeface="Wingdings" panose="05000000000000000000" pitchFamily="2" charset="2"/>
              <a:buChar char="§"/>
            </a:pPr>
            <a:r>
              <a:rPr lang="en-US" altLang="en-US" sz="3000">
                <a:solidFill>
                  <a:schemeClr val="tx1"/>
                </a:solidFill>
              </a:rPr>
              <a:t>Meet with DS staff to plan appropriate accommodations</a:t>
            </a:r>
          </a:p>
          <a:p>
            <a:pPr>
              <a:buFont typeface="Wingdings" panose="05000000000000000000" pitchFamily="2" charset="2"/>
              <a:buChar char="§"/>
            </a:pPr>
            <a:r>
              <a:rPr lang="en-US" altLang="en-US" sz="3000">
                <a:solidFill>
                  <a:schemeClr val="tx1"/>
                </a:solidFill>
              </a:rPr>
              <a:t>Provide letters to faculty &amp; talk to them about accoms</a:t>
            </a:r>
          </a:p>
          <a:p>
            <a:pPr>
              <a:buFont typeface="Wingdings" panose="05000000000000000000" pitchFamily="2" charset="2"/>
              <a:buChar char="§"/>
            </a:pPr>
            <a:r>
              <a:rPr lang="en-US" sz="3000">
                <a:solidFill>
                  <a:schemeClr val="tx1"/>
                </a:solidFill>
              </a:rPr>
              <a:t>Talk to DS staff if issues arise</a:t>
            </a:r>
          </a:p>
        </p:txBody>
      </p:sp>
      <p:sp>
        <p:nvSpPr>
          <p:cNvPr id="5" name="Content Placeholder 12"/>
          <p:cNvSpPr>
            <a:spLocks noGrp="1"/>
          </p:cNvSpPr>
          <p:nvPr>
            <p:ph sz="half" idx="1"/>
          </p:nvPr>
        </p:nvSpPr>
        <p:spPr>
          <a:xfrm>
            <a:off x="6327683" y="2203694"/>
            <a:ext cx="5181600" cy="2339743"/>
          </a:xfrm>
        </p:spPr>
        <p:txBody>
          <a:bodyPr>
            <a:normAutofit/>
          </a:bodyPr>
          <a:lstStyle/>
          <a:p>
            <a:pPr marL="0" indent="0">
              <a:buNone/>
            </a:pPr>
            <a:r>
              <a:rPr lang="en-US" sz="3000" b="1">
                <a:solidFill>
                  <a:schemeClr val="tx1"/>
                </a:solidFill>
              </a:rPr>
              <a:t>Contact info:</a:t>
            </a:r>
          </a:p>
          <a:p>
            <a:pPr>
              <a:buFont typeface="Wingdings" panose="05000000000000000000" pitchFamily="2" charset="2"/>
              <a:buChar char="§"/>
            </a:pPr>
            <a:r>
              <a:rPr lang="en-US" sz="3000">
                <a:solidFill>
                  <a:schemeClr val="tx1"/>
                </a:solidFill>
              </a:rPr>
              <a:t>Student Center Room 116</a:t>
            </a:r>
          </a:p>
          <a:p>
            <a:pPr>
              <a:buFont typeface="Wingdings" panose="05000000000000000000" pitchFamily="2" charset="2"/>
              <a:buChar char="§"/>
            </a:pPr>
            <a:r>
              <a:rPr lang="en-US" sz="3000">
                <a:solidFill>
                  <a:schemeClr val="tx1"/>
                </a:solidFill>
                <a:hlinkClick r:id="rId2"/>
              </a:rPr>
              <a:t>dsd@bsu.edu</a:t>
            </a:r>
            <a:endParaRPr lang="en-US" sz="3000">
              <a:solidFill>
                <a:schemeClr val="tx1"/>
              </a:solidFill>
            </a:endParaRPr>
          </a:p>
          <a:p>
            <a:pPr>
              <a:buFont typeface="Wingdings" panose="05000000000000000000" pitchFamily="2" charset="2"/>
              <a:buChar char="§"/>
            </a:pPr>
            <a:r>
              <a:rPr lang="en-US" sz="3000">
                <a:solidFill>
                  <a:schemeClr val="tx1"/>
                </a:solidFill>
              </a:rPr>
              <a:t>765-285-5293</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746" r="7631"/>
          <a:stretch/>
        </p:blipFill>
        <p:spPr>
          <a:xfrm>
            <a:off x="6327683" y="4528834"/>
            <a:ext cx="3217761" cy="2166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026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FBF9-1E9B-4CDB-8EB7-A18C73B6E9FD}"/>
              </a:ext>
            </a:extLst>
          </p:cNvPr>
          <p:cNvSpPr>
            <a:spLocks noGrp="1"/>
          </p:cNvSpPr>
          <p:nvPr>
            <p:ph type="title"/>
          </p:nvPr>
        </p:nvSpPr>
        <p:spPr/>
        <p:txBody>
          <a:bodyPr/>
          <a:lstStyle/>
          <a:p>
            <a:pPr algn="ctr"/>
            <a:r>
              <a:rPr lang="en-US"/>
              <a:t>Guardian Scholars</a:t>
            </a:r>
          </a:p>
        </p:txBody>
      </p:sp>
      <p:sp>
        <p:nvSpPr>
          <p:cNvPr id="3" name="Content Placeholder 2">
            <a:extLst>
              <a:ext uri="{FF2B5EF4-FFF2-40B4-BE49-F238E27FC236}">
                <a16:creationId xmlns:a16="http://schemas.microsoft.com/office/drawing/2014/main" id="{29DF315A-FDD3-4728-BCBF-F431F0B4DBDB}"/>
              </a:ext>
            </a:extLst>
          </p:cNvPr>
          <p:cNvSpPr>
            <a:spLocks noGrp="1"/>
          </p:cNvSpPr>
          <p:nvPr>
            <p:ph idx="1"/>
          </p:nvPr>
        </p:nvSpPr>
        <p:spPr>
          <a:xfrm>
            <a:off x="5426978" y="3973417"/>
            <a:ext cx="5554211" cy="2181529"/>
          </a:xfrm>
        </p:spPr>
        <p:txBody>
          <a:bodyPr/>
          <a:lstStyle/>
          <a:p>
            <a:pPr marL="0" indent="0">
              <a:lnSpc>
                <a:spcPct val="100000"/>
              </a:lnSpc>
              <a:buNone/>
            </a:pPr>
            <a:r>
              <a:rPr lang="en-US" sz="1800" b="1">
                <a:latin typeface="Open Sans"/>
              </a:rPr>
              <a:t>Program elements include: ​</a:t>
            </a:r>
          </a:p>
          <a:p>
            <a:pPr marL="0" indent="0">
              <a:lnSpc>
                <a:spcPct val="100000"/>
              </a:lnSpc>
              <a:buNone/>
            </a:pPr>
            <a:endParaRPr lang="en-US" sz="800" b="1">
              <a:latin typeface="Open Sans"/>
            </a:endParaRPr>
          </a:p>
          <a:p>
            <a:pPr lvl="1">
              <a:lnSpc>
                <a:spcPct val="100000"/>
              </a:lnSpc>
            </a:pPr>
            <a:r>
              <a:rPr lang="en-US" sz="1800">
                <a:latin typeface="Open Sans"/>
              </a:rPr>
              <a:t>1:1 Holistic Support​</a:t>
            </a:r>
          </a:p>
          <a:p>
            <a:pPr lvl="2">
              <a:lnSpc>
                <a:spcPct val="100000"/>
              </a:lnSpc>
              <a:buFont typeface="Wingdings" panose="05000000000000000000" pitchFamily="2" charset="2"/>
              <a:buChar char="Ø"/>
            </a:pPr>
            <a:r>
              <a:rPr lang="en-US" sz="1200">
                <a:latin typeface="Open Sans"/>
              </a:rPr>
              <a:t>Academic, Financial Aid, Food/Housing, Mental Health, Belonginess​</a:t>
            </a:r>
          </a:p>
          <a:p>
            <a:pPr lvl="1"/>
            <a:r>
              <a:rPr lang="en-US" sz="1800">
                <a:latin typeface="Open Sans"/>
              </a:rPr>
              <a:t>Program Events</a:t>
            </a:r>
          </a:p>
          <a:p>
            <a:pPr lvl="2">
              <a:buFont typeface="Wingdings" panose="05000000000000000000" pitchFamily="2" charset="2"/>
              <a:buChar char="Ø"/>
            </a:pPr>
            <a:r>
              <a:rPr lang="en-US" sz="1200">
                <a:latin typeface="Open Sans"/>
              </a:rPr>
              <a:t>Parties, seminars, gifts, supplies</a:t>
            </a:r>
          </a:p>
          <a:p>
            <a:pPr lvl="1"/>
            <a:r>
              <a:rPr lang="en-US" sz="1800">
                <a:latin typeface="Open Sans"/>
              </a:rPr>
              <a:t>Scholarship Opportunity</a:t>
            </a:r>
          </a:p>
          <a:p>
            <a:endParaRPr lang="en-US"/>
          </a:p>
        </p:txBody>
      </p:sp>
      <p:sp>
        <p:nvSpPr>
          <p:cNvPr id="6" name="TextBox 5">
            <a:extLst>
              <a:ext uri="{FF2B5EF4-FFF2-40B4-BE49-F238E27FC236}">
                <a16:creationId xmlns:a16="http://schemas.microsoft.com/office/drawing/2014/main" id="{A5487568-764B-4085-B06F-F20D380EF4B3}"/>
              </a:ext>
            </a:extLst>
          </p:cNvPr>
          <p:cNvSpPr txBox="1"/>
          <p:nvPr/>
        </p:nvSpPr>
        <p:spPr>
          <a:xfrm>
            <a:off x="838200" y="3973417"/>
            <a:ext cx="3758268" cy="2585323"/>
          </a:xfrm>
          <a:prstGeom prst="rect">
            <a:avLst/>
          </a:prstGeom>
          <a:noFill/>
        </p:spPr>
        <p:txBody>
          <a:bodyPr wrap="square" rtlCol="0">
            <a:spAutoFit/>
          </a:bodyPr>
          <a:lstStyle/>
          <a:p>
            <a:r>
              <a:rPr lang="en-US" b="1">
                <a:solidFill>
                  <a:srgbClr val="C00000"/>
                </a:solidFill>
              </a:rPr>
              <a:t>Our Mission</a:t>
            </a:r>
          </a:p>
          <a:p>
            <a:r>
              <a:rPr lang="en-US" b="1"/>
              <a:t>The Guardian Scholars is a university-sponsored, student support service for Ball State students who experienced foster care. Our mission is to promote equity &amp; provide access to higher education for this vulnerable student group.</a:t>
            </a:r>
            <a:endParaRPr lang="en-US"/>
          </a:p>
          <a:p>
            <a:endParaRPr lang="en-US"/>
          </a:p>
        </p:txBody>
      </p:sp>
      <p:pic>
        <p:nvPicPr>
          <p:cNvPr id="4" name="Picture 3" descr="A grey graduation cap with white text&#10;&#10;Description automatically generated">
            <a:extLst>
              <a:ext uri="{FF2B5EF4-FFF2-40B4-BE49-F238E27FC236}">
                <a16:creationId xmlns:a16="http://schemas.microsoft.com/office/drawing/2014/main" id="{55BBEE67-676B-92C5-0080-ABEC6F49940F}"/>
              </a:ext>
            </a:extLst>
          </p:cNvPr>
          <p:cNvPicPr>
            <a:picLocks noChangeAspect="1"/>
          </p:cNvPicPr>
          <p:nvPr/>
        </p:nvPicPr>
        <p:blipFill>
          <a:blip r:embed="rId2"/>
          <a:stretch>
            <a:fillRect/>
          </a:stretch>
        </p:blipFill>
        <p:spPr>
          <a:xfrm>
            <a:off x="1818793" y="1725231"/>
            <a:ext cx="8477250" cy="2076450"/>
          </a:xfrm>
          <a:prstGeom prst="rect">
            <a:avLst/>
          </a:prstGeom>
        </p:spPr>
      </p:pic>
    </p:spTree>
    <p:extLst>
      <p:ext uri="{BB962C8B-B14F-4D97-AF65-F5344CB8AC3E}">
        <p14:creationId xmlns:p14="http://schemas.microsoft.com/office/powerpoint/2010/main" val="185411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5B8A-58BD-4C4E-92EC-C7875454732C}"/>
              </a:ext>
            </a:extLst>
          </p:cNvPr>
          <p:cNvSpPr>
            <a:spLocks noGrp="1"/>
          </p:cNvSpPr>
          <p:nvPr>
            <p:ph type="title"/>
          </p:nvPr>
        </p:nvSpPr>
        <p:spPr/>
        <p:txBody>
          <a:bodyPr/>
          <a:lstStyle/>
          <a:p>
            <a:pPr algn="ctr"/>
            <a:r>
              <a:rPr lang="en-US"/>
              <a:t>Guardian Scholars</a:t>
            </a:r>
          </a:p>
        </p:txBody>
      </p:sp>
      <p:pic>
        <p:nvPicPr>
          <p:cNvPr id="7" name="Content Placeholder 6">
            <a:extLst>
              <a:ext uri="{FF2B5EF4-FFF2-40B4-BE49-F238E27FC236}">
                <a16:creationId xmlns:a16="http://schemas.microsoft.com/office/drawing/2014/main" id="{44CE5599-9EB4-4ACC-84B8-05167E94F6E6}"/>
              </a:ext>
            </a:extLst>
          </p:cNvPr>
          <p:cNvPicPr>
            <a:picLocks noGrp="1" noChangeAspect="1"/>
          </p:cNvPicPr>
          <p:nvPr>
            <p:ph idx="1"/>
          </p:nvPr>
        </p:nvPicPr>
        <p:blipFill>
          <a:blip r:embed="rId2"/>
          <a:stretch>
            <a:fillRect/>
          </a:stretch>
        </p:blipFill>
        <p:spPr bwMode="auto">
          <a:xfrm>
            <a:off x="892712" y="1835049"/>
            <a:ext cx="6170818" cy="47312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CC7FE4E-3CCC-4E7E-A282-EDAF0DBBA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538" y="1199943"/>
            <a:ext cx="3422858" cy="3000706"/>
          </a:xfrm>
          <a:prstGeom prst="rect">
            <a:avLst/>
          </a:prstGeom>
        </p:spPr>
      </p:pic>
      <p:sp>
        <p:nvSpPr>
          <p:cNvPr id="9" name="TextBox 8">
            <a:extLst>
              <a:ext uri="{FF2B5EF4-FFF2-40B4-BE49-F238E27FC236}">
                <a16:creationId xmlns:a16="http://schemas.microsoft.com/office/drawing/2014/main" id="{A9833823-B1B2-428A-9943-E9517C9EC6F3}"/>
              </a:ext>
            </a:extLst>
          </p:cNvPr>
          <p:cNvSpPr txBox="1"/>
          <p:nvPr/>
        </p:nvSpPr>
        <p:spPr>
          <a:xfrm>
            <a:off x="8766494" y="3739255"/>
            <a:ext cx="3117901" cy="1945148"/>
          </a:xfrm>
          <a:prstGeom prst="rect">
            <a:avLst/>
          </a:prstGeom>
          <a:noFill/>
        </p:spPr>
        <p:txBody>
          <a:bodyPr wrap="square" rtlCol="0">
            <a:spAutoFit/>
          </a:bodyPr>
          <a:lstStyle/>
          <a:p>
            <a:pPr marL="0" lvl="1" indent="0">
              <a:buNone/>
              <a:defRPr/>
            </a:pPr>
            <a:r>
              <a:rPr lang="en-US" sz="1600">
                <a:solidFill>
                  <a:sysClr val="windowText" lastClr="000000"/>
                </a:solidFill>
                <a:latin typeface="Open Sans"/>
                <a:cs typeface="Calibri" panose="020F0502020204030204" pitchFamily="34" charset="0"/>
              </a:rPr>
              <a:t>Phone: (765) 285-5538 </a:t>
            </a:r>
            <a:br>
              <a:rPr lang="en-US" sz="1600">
                <a:solidFill>
                  <a:sysClr val="windowText" lastClr="000000"/>
                </a:solidFill>
                <a:latin typeface="Open Sans"/>
                <a:cs typeface="Calibri" panose="020F0502020204030204" pitchFamily="34" charset="0"/>
              </a:rPr>
            </a:br>
            <a:r>
              <a:rPr lang="en-US" sz="1600">
                <a:solidFill>
                  <a:sysClr val="windowText" lastClr="000000"/>
                </a:solidFill>
                <a:latin typeface="Open Sans"/>
                <a:cs typeface="Calibri" panose="020F0502020204030204" pitchFamily="34" charset="0"/>
              </a:rPr>
              <a:t>Email: </a:t>
            </a:r>
            <a:r>
              <a:rPr lang="en-US" sz="1600">
                <a:solidFill>
                  <a:sysClr val="windowText" lastClr="000000"/>
                </a:solidFill>
                <a:latin typeface="Open Sans"/>
                <a:cs typeface="Calibri" panose="020F0502020204030204" pitchFamily="34" charset="0"/>
                <a:hlinkClick r:id="rId4"/>
              </a:rPr>
              <a:t>gscholars@bsu.edu</a:t>
            </a:r>
            <a:r>
              <a:rPr lang="en-US" sz="1600">
                <a:solidFill>
                  <a:sysClr val="windowText" lastClr="000000"/>
                </a:solidFill>
                <a:latin typeface="Open Sans"/>
                <a:cs typeface="Calibri" panose="020F0502020204030204" pitchFamily="34" charset="0"/>
              </a:rPr>
              <a:t> </a:t>
            </a:r>
            <a:br>
              <a:rPr lang="en-US" sz="1600">
                <a:solidFill>
                  <a:sysClr val="windowText" lastClr="000000"/>
                </a:solidFill>
                <a:latin typeface="Open Sans"/>
                <a:cs typeface="Calibri" panose="020F0502020204030204" pitchFamily="34" charset="0"/>
              </a:rPr>
            </a:br>
            <a:r>
              <a:rPr lang="en-US" sz="1600">
                <a:solidFill>
                  <a:sysClr val="windowText" lastClr="000000"/>
                </a:solidFill>
                <a:latin typeface="Open Sans"/>
                <a:cs typeface="Calibri" panose="020F0502020204030204" pitchFamily="34" charset="0"/>
              </a:rPr>
              <a:t>Web: bsu.edu/</a:t>
            </a:r>
            <a:r>
              <a:rPr lang="en-US" sz="1600" err="1">
                <a:solidFill>
                  <a:sysClr val="windowText" lastClr="000000"/>
                </a:solidFill>
                <a:latin typeface="Open Sans"/>
                <a:cs typeface="Calibri" panose="020F0502020204030204" pitchFamily="34" charset="0"/>
              </a:rPr>
              <a:t>guardianscholars</a:t>
            </a:r>
            <a:endParaRPr lang="en-US" sz="1600">
              <a:solidFill>
                <a:sysClr val="windowText" lastClr="000000"/>
              </a:solidFill>
              <a:latin typeface="Open Sans"/>
              <a:cs typeface="Calibri" panose="020F0502020204030204" pitchFamily="34" charset="0"/>
            </a:endParaRPr>
          </a:p>
          <a:p>
            <a:pPr marL="0" lvl="1" defTabSz="457200" eaLnBrk="1" fontAlgn="auto" hangingPunct="1">
              <a:spcBef>
                <a:spcPct val="20000"/>
              </a:spcBef>
              <a:spcAft>
                <a:spcPts val="0"/>
              </a:spcAft>
              <a:defRPr/>
            </a:pPr>
            <a:endParaRPr lang="en-US" sz="1600">
              <a:solidFill>
                <a:sysClr val="windowText" lastClr="000000"/>
              </a:solidFill>
              <a:latin typeface="Open Sans"/>
              <a:cs typeface="Calibri" panose="020F0502020204030204" pitchFamily="34" charset="0"/>
            </a:endParaRPr>
          </a:p>
          <a:p>
            <a:pPr marL="0" lvl="1" defTabSz="457200" eaLnBrk="1" fontAlgn="auto" hangingPunct="1">
              <a:spcBef>
                <a:spcPct val="20000"/>
              </a:spcBef>
              <a:spcAft>
                <a:spcPts val="0"/>
              </a:spcAft>
              <a:defRPr/>
            </a:pPr>
            <a:r>
              <a:rPr lang="en-US" sz="1600">
                <a:solidFill>
                  <a:sysClr val="windowText" lastClr="000000"/>
                </a:solidFill>
                <a:latin typeface="Open Sans"/>
                <a:cs typeface="Calibri" panose="020F0502020204030204" pitchFamily="34" charset="0"/>
              </a:rPr>
              <a:t>Offices: </a:t>
            </a:r>
            <a:br>
              <a:rPr lang="en-US" sz="1600">
                <a:solidFill>
                  <a:sysClr val="windowText" lastClr="000000"/>
                </a:solidFill>
                <a:latin typeface="Open Sans"/>
                <a:cs typeface="Calibri" panose="020F0502020204030204" pitchFamily="34" charset="0"/>
              </a:rPr>
            </a:br>
            <a:r>
              <a:rPr lang="en-US" sz="1600">
                <a:solidFill>
                  <a:sysClr val="windowText" lastClr="000000"/>
                </a:solidFill>
                <a:latin typeface="Open Sans"/>
                <a:cs typeface="Calibri" panose="020F0502020204030204" pitchFamily="34" charset="0"/>
              </a:rPr>
              <a:t>Multicultural Center, MC 206</a:t>
            </a:r>
          </a:p>
          <a:p>
            <a:endParaRPr lang="en-US"/>
          </a:p>
        </p:txBody>
      </p:sp>
    </p:spTree>
    <p:extLst>
      <p:ext uri="{BB962C8B-B14F-4D97-AF65-F5344CB8AC3E}">
        <p14:creationId xmlns:p14="http://schemas.microsoft.com/office/powerpoint/2010/main" val="1956165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Independent Cardinals</a:t>
            </a:r>
          </a:p>
        </p:txBody>
      </p:sp>
      <p:sp>
        <p:nvSpPr>
          <p:cNvPr id="6" name="Rectangle 5"/>
          <p:cNvSpPr/>
          <p:nvPr/>
        </p:nvSpPr>
        <p:spPr>
          <a:xfrm>
            <a:off x="245138" y="1726431"/>
            <a:ext cx="6858000" cy="4940135"/>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3"/>
          <p:cNvSpPr txBox="1">
            <a:spLocks noChangeArrowheads="1"/>
          </p:cNvSpPr>
          <p:nvPr/>
        </p:nvSpPr>
        <p:spPr bwMode="auto">
          <a:xfrm>
            <a:off x="500631" y="1726431"/>
            <a:ext cx="11063839" cy="4677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r>
              <a:rPr lang="en-US" altLang="en-US" sz="2400" b="1">
                <a:solidFill>
                  <a:srgbClr val="C00000"/>
                </a:solidFill>
                <a:latin typeface="+mn-lt"/>
                <a:ea typeface="+mn-ea"/>
              </a:rPr>
              <a:t>Independent Cardinals is a support service for unaccompanied homeless youth and eligible Independent students, helping provide a central office and supportive staff to assist students in a successful transition to college and throughout their undergraduate education. </a:t>
            </a:r>
          </a:p>
          <a:p>
            <a:endParaRPr lang="en-US" altLang="en-US" sz="1000">
              <a:solidFill>
                <a:srgbClr val="C00000"/>
              </a:solidFill>
              <a:latin typeface="+mn-lt"/>
              <a:ea typeface="+mn-ea"/>
            </a:endParaRPr>
          </a:p>
          <a:p>
            <a:r>
              <a:rPr lang="en-US" altLang="en-US" sz="2400" b="1"/>
              <a:t>Seek support if you</a:t>
            </a:r>
            <a:r>
              <a:rPr lang="en-US" altLang="en-US" sz="2400" b="1">
                <a:latin typeface="+mn-lt"/>
                <a:ea typeface="+mn-ea"/>
              </a:rPr>
              <a:t>:</a:t>
            </a:r>
            <a:endParaRPr lang="en-US" altLang="en-US" sz="2400">
              <a:latin typeface="+mn-lt"/>
              <a:ea typeface="+mn-ea"/>
            </a:endParaRPr>
          </a:p>
        </p:txBody>
      </p:sp>
      <p:sp>
        <p:nvSpPr>
          <p:cNvPr id="8" name="Content Placeholder 1"/>
          <p:cNvSpPr txBox="1">
            <a:spLocks/>
          </p:cNvSpPr>
          <p:nvPr/>
        </p:nvSpPr>
        <p:spPr>
          <a:xfrm>
            <a:off x="478219" y="3720576"/>
            <a:ext cx="7494341" cy="313742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sz="2200">
                <a:solidFill>
                  <a:sysClr val="windowText" lastClr="000000"/>
                </a:solidFill>
              </a:rPr>
              <a:t>Are an unaccompanied homeless youth that qualifies as an</a:t>
            </a:r>
            <a:br>
              <a:rPr lang="en-US" sz="2200">
                <a:solidFill>
                  <a:sysClr val="windowText" lastClr="000000"/>
                </a:solidFill>
              </a:rPr>
            </a:br>
            <a:r>
              <a:rPr lang="en-US" sz="2200">
                <a:solidFill>
                  <a:sysClr val="windowText" lastClr="000000"/>
                </a:solidFill>
              </a:rPr>
              <a:t>    Independent student on the FAFSA</a:t>
            </a:r>
          </a:p>
          <a:p>
            <a:pPr marL="114300"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a:ln>
                  <a:noFill/>
                </a:ln>
                <a:solidFill>
                  <a:sysClr val="windowText" lastClr="000000"/>
                </a:solidFill>
                <a:effectLst/>
                <a:uLnTx/>
                <a:uFillTx/>
                <a:ea typeface="+mn-ea"/>
                <a:cs typeface="+mn-cs"/>
              </a:rPr>
              <a:t>Are</a:t>
            </a:r>
            <a:r>
              <a:rPr kumimoji="0" lang="en-US" sz="2200" b="0" i="0" u="none" strike="noStrike" kern="1200" cap="none" spc="0" normalizeH="0" noProof="0">
                <a:ln>
                  <a:noFill/>
                </a:ln>
                <a:solidFill>
                  <a:sysClr val="windowText" lastClr="000000"/>
                </a:solidFill>
                <a:effectLst/>
                <a:uLnTx/>
                <a:uFillTx/>
                <a:ea typeface="+mn-ea"/>
                <a:cs typeface="+mn-cs"/>
              </a:rPr>
              <a:t> verified as McKinney-Vento eligible</a:t>
            </a:r>
          </a:p>
          <a:p>
            <a:pPr marL="114300"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sz="2200" baseline="0">
                <a:solidFill>
                  <a:sysClr val="windowText" lastClr="000000"/>
                </a:solidFill>
              </a:rPr>
              <a:t>Are a self-supporting youth at risk of or experiencing</a:t>
            </a:r>
            <a:br>
              <a:rPr lang="en-US" sz="2200">
                <a:solidFill>
                  <a:sysClr val="windowText" lastClr="000000"/>
                </a:solidFill>
              </a:rPr>
            </a:br>
            <a:r>
              <a:rPr lang="en-US" sz="2200">
                <a:solidFill>
                  <a:sysClr val="windowText" lastClr="000000"/>
                </a:solidFill>
              </a:rPr>
              <a:t>    </a:t>
            </a:r>
            <a:r>
              <a:rPr lang="en-US" sz="2200" baseline="0">
                <a:solidFill>
                  <a:sysClr val="windowText" lastClr="000000"/>
                </a:solidFill>
              </a:rPr>
              <a:t>housing insecurity</a:t>
            </a:r>
            <a:r>
              <a:rPr lang="en-US" sz="2200">
                <a:solidFill>
                  <a:sysClr val="windowText" lastClr="000000"/>
                </a:solidFill>
              </a:rPr>
              <a:t> or homelessness</a:t>
            </a:r>
          </a:p>
          <a:p>
            <a:pPr marL="114300" marR="0" lvl="0" algn="l" defTabSz="4572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457200" rtl="0" eaLnBrk="1" fontAlgn="auto" latinLnBrk="0" hangingPunct="1">
              <a:lnSpc>
                <a:spcPct val="100000"/>
              </a:lnSpc>
              <a:spcBef>
                <a:spcPct val="20000"/>
              </a:spcBef>
              <a:spcAft>
                <a:spcPts val="0"/>
              </a:spcAft>
              <a:buClrTx/>
              <a:buSzTx/>
              <a:buNone/>
              <a:tabLst/>
              <a:defRPr/>
            </a:pPr>
            <a:r>
              <a:rPr lang="en-US" sz="2200">
                <a:solidFill>
                  <a:sysClr val="windowText" lastClr="000000"/>
                </a:solidFill>
              </a:rPr>
              <a:t>Single Point of Contact (SPOC): </a:t>
            </a:r>
            <a:br>
              <a:rPr lang="en-US" sz="2200">
                <a:solidFill>
                  <a:sysClr val="windowText" lastClr="000000"/>
                </a:solidFill>
              </a:rPr>
            </a:br>
            <a:r>
              <a:rPr lang="en-US" sz="2200">
                <a:solidFill>
                  <a:sysClr val="windowText" lastClr="000000"/>
                </a:solidFill>
              </a:rPr>
              <a:t>Tiffany Peters- </a:t>
            </a:r>
            <a:r>
              <a:rPr lang="en-US" sz="2200">
                <a:solidFill>
                  <a:sysClr val="windowText" lastClr="000000"/>
                </a:solidFill>
                <a:hlinkClick r:id="rId2"/>
              </a:rPr>
              <a:t>tmpeters@bsu.edu</a:t>
            </a:r>
            <a:r>
              <a:rPr lang="en-US" sz="2200">
                <a:solidFill>
                  <a:sysClr val="windowText" lastClr="000000"/>
                </a:solidFill>
              </a:rPr>
              <a:t> (765)285-1545</a:t>
            </a:r>
            <a:endParaRPr kumimoji="0" lang="en-US" sz="2200" b="0" i="0" u="none" strike="noStrike" kern="1200" cap="none" spc="0" normalizeH="0" baseline="0" noProof="0">
              <a:ln>
                <a:noFill/>
              </a:ln>
              <a:solidFill>
                <a:sysClr val="windowText" lastClr="000000"/>
              </a:solidFill>
              <a:effectLst/>
              <a:uLnTx/>
              <a:uFillTx/>
              <a:ea typeface="+mn-ea"/>
              <a:cs typeface="+mn-cs"/>
            </a:endParaRPr>
          </a:p>
          <a:p>
            <a:pPr marL="11430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a:ln>
                <a:noFill/>
              </a:ln>
              <a:solidFill>
                <a:sysClr val="windowText" lastClr="000000"/>
              </a:solidFill>
              <a:effectLst/>
              <a:uLnTx/>
              <a:uFillTx/>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200" b="0" i="0" u="none" strike="noStrike" kern="1200" cap="none" spc="0" normalizeH="0" baseline="0" noProof="0">
              <a:ln>
                <a:noFill/>
              </a:ln>
              <a:solidFill>
                <a:sysClr val="windowText" lastClr="000000"/>
              </a:solidFill>
              <a:effectLst/>
              <a:uLnTx/>
              <a:uFillTx/>
              <a:ea typeface="+mn-ea"/>
              <a:cs typeface="+mn-cs"/>
            </a:endParaRPr>
          </a:p>
        </p:txBody>
      </p:sp>
      <p:pic>
        <p:nvPicPr>
          <p:cNvPr id="2050" name="Picture 2">
            <a:extLst>
              <a:ext uri="{FF2B5EF4-FFF2-40B4-BE49-F238E27FC236}">
                <a16:creationId xmlns:a16="http://schemas.microsoft.com/office/drawing/2014/main" id="{D1200B57-D952-4894-A4D7-5521F8E55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713" y="2918957"/>
            <a:ext cx="3710250" cy="385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4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fontScale="90000"/>
          </a:bodyPr>
          <a:lstStyle/>
          <a:p>
            <a:pPr algn="ctr"/>
            <a:r>
              <a:rPr lang="en-US" sz="6000"/>
              <a:t>Cardinal Central – </a:t>
            </a:r>
            <a:br>
              <a:rPr lang="en-US" sz="6000"/>
            </a:br>
            <a:r>
              <a:rPr lang="en-US" sz="6000"/>
              <a:t>Financial Aid and Scholarships</a:t>
            </a:r>
          </a:p>
        </p:txBody>
      </p:sp>
      <p:sp>
        <p:nvSpPr>
          <p:cNvPr id="4" name="Rectangle 3"/>
          <p:cNvSpPr/>
          <p:nvPr/>
        </p:nvSpPr>
        <p:spPr>
          <a:xfrm>
            <a:off x="367033" y="1987702"/>
            <a:ext cx="9977078" cy="4247317"/>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US" sz="2800" b="1">
                <a:latin typeface="+mn-lt"/>
                <a:ea typeface="+mn-ea"/>
              </a:rPr>
              <a:t>What does my scholarship cover?</a:t>
            </a:r>
          </a:p>
          <a:p>
            <a:pPr marL="571500" indent="-571500" defTabSz="457200" eaLnBrk="1" fontAlgn="auto" hangingPunct="1">
              <a:spcBef>
                <a:spcPts val="0"/>
              </a:spcBef>
              <a:spcAft>
                <a:spcPts val="0"/>
              </a:spcAft>
              <a:buFont typeface="Wingdings" panose="05000000000000000000" pitchFamily="2" charset="2"/>
              <a:buChar char="§"/>
            </a:pPr>
            <a:r>
              <a:rPr lang="en-US" sz="2400">
                <a:latin typeface="+mn-lt"/>
                <a:ea typeface="+mn-ea"/>
              </a:rPr>
              <a:t>Tuition and regularly-assessed fees for full-time enrollment </a:t>
            </a:r>
            <a:r>
              <a:rPr lang="en-US" sz="2400" i="1">
                <a:latin typeface="+mn-lt"/>
                <a:ea typeface="+mn-ea"/>
              </a:rPr>
              <a:t>(12-18 hours)</a:t>
            </a:r>
            <a:endParaRPr lang="en-US" sz="2400" i="1">
              <a:latin typeface="+mn-lt"/>
              <a:ea typeface="+mn-ea"/>
              <a:cs typeface="Calibri"/>
            </a:endParaRPr>
          </a:p>
          <a:p>
            <a:pPr defTabSz="457200" eaLnBrk="1" fontAlgn="auto" hangingPunct="1">
              <a:spcBef>
                <a:spcPts val="0"/>
              </a:spcBef>
              <a:spcAft>
                <a:spcPts val="0"/>
              </a:spcAft>
            </a:pPr>
            <a:endParaRPr lang="en-US" sz="1200" i="1">
              <a:solidFill>
                <a:prstClr val="black"/>
              </a:solidFill>
              <a:latin typeface="+mn-lt"/>
              <a:ea typeface="+mn-ea"/>
            </a:endParaRPr>
          </a:p>
          <a:p>
            <a:pPr defTabSz="457200" eaLnBrk="1" fontAlgn="auto" hangingPunct="1">
              <a:spcBef>
                <a:spcPts val="0"/>
              </a:spcBef>
              <a:spcAft>
                <a:spcPts val="0"/>
              </a:spcAft>
            </a:pPr>
            <a:r>
              <a:rPr lang="en-US" sz="2800" b="1">
                <a:latin typeface="+mn-lt"/>
                <a:ea typeface="+mn-ea"/>
              </a:rPr>
              <a:t>How will my credit completion be tracked?</a:t>
            </a:r>
            <a:endParaRPr lang="en-US" sz="2800" b="1">
              <a:latin typeface="+mn-lt"/>
              <a:ea typeface="+mn-ea"/>
              <a:cs typeface="Calibri"/>
            </a:endParaRPr>
          </a:p>
          <a:p>
            <a:pPr marL="571500" indent="-571500" defTabSz="457200" eaLnBrk="1" fontAlgn="auto" hangingPunct="1">
              <a:spcBef>
                <a:spcPts val="0"/>
              </a:spcBef>
              <a:spcAft>
                <a:spcPts val="0"/>
              </a:spcAft>
              <a:buFont typeface="Wingdings" panose="05000000000000000000" pitchFamily="2" charset="2"/>
              <a:buChar char="§"/>
            </a:pPr>
            <a:r>
              <a:rPr lang="en-US" sz="2400">
                <a:latin typeface="+mn-lt"/>
                <a:ea typeface="+mn-ea"/>
              </a:rPr>
              <a:t>At the end of each semester, Ball State will report completed hours    </a:t>
            </a:r>
          </a:p>
          <a:p>
            <a:pPr defTabSz="457200">
              <a:spcBef>
                <a:spcPts val="0"/>
              </a:spcBef>
              <a:spcAft>
                <a:spcPts val="0"/>
              </a:spcAft>
            </a:pPr>
            <a:r>
              <a:rPr lang="en-US" sz="2400">
                <a:latin typeface="+mn-lt"/>
                <a:ea typeface="+mn-ea"/>
              </a:rPr>
              <a:t>        </a:t>
            </a:r>
            <a:r>
              <a:rPr lang="en-US" sz="2400" i="1">
                <a:latin typeface="+mn-lt"/>
                <a:ea typeface="+mn-ea"/>
              </a:rPr>
              <a:t>(D- grade or higher) </a:t>
            </a:r>
            <a:r>
              <a:rPr lang="en-US" sz="2400">
                <a:latin typeface="+mn-lt"/>
                <a:ea typeface="+mn-ea"/>
              </a:rPr>
              <a:t>in </a:t>
            </a:r>
            <a:r>
              <a:rPr lang="en-US" sz="2400" err="1">
                <a:latin typeface="+mn-lt"/>
                <a:ea typeface="+mn-ea"/>
              </a:rPr>
              <a:t>ScholarTrack</a:t>
            </a:r>
            <a:r>
              <a:rPr lang="en-US" sz="2400">
                <a:latin typeface="+mn-lt"/>
                <a:ea typeface="+mn-ea"/>
              </a:rPr>
              <a:t>.</a:t>
            </a:r>
            <a:endParaRPr lang="en-US" sz="2400">
              <a:latin typeface="+mn-lt"/>
              <a:ea typeface="+mn-ea"/>
              <a:cs typeface="Calibri"/>
            </a:endParaRPr>
          </a:p>
          <a:p>
            <a:pPr defTabSz="457200" eaLnBrk="1" fontAlgn="auto" hangingPunct="1">
              <a:spcBef>
                <a:spcPts val="0"/>
              </a:spcBef>
              <a:spcAft>
                <a:spcPts val="0"/>
              </a:spcAft>
            </a:pPr>
            <a:endParaRPr lang="en-US" sz="1200" b="1">
              <a:solidFill>
                <a:prstClr val="black"/>
              </a:solidFill>
              <a:latin typeface="+mn-lt"/>
              <a:ea typeface="+mn-ea"/>
            </a:endParaRPr>
          </a:p>
          <a:p>
            <a:pPr defTabSz="457200" eaLnBrk="1" fontAlgn="auto" hangingPunct="1">
              <a:spcBef>
                <a:spcPts val="0"/>
              </a:spcBef>
              <a:spcAft>
                <a:spcPts val="0"/>
              </a:spcAft>
            </a:pPr>
            <a:r>
              <a:rPr lang="en-US" sz="2800" b="1">
                <a:latin typeface="+mn-lt"/>
                <a:ea typeface="+mn-ea"/>
              </a:rPr>
              <a:t>What is Satisfactory Academic Progress (SAP)?</a:t>
            </a:r>
            <a:endParaRPr lang="en-US" sz="2800" b="1">
              <a:latin typeface="+mn-lt"/>
              <a:ea typeface="+mn-ea"/>
              <a:cs typeface="Calibri"/>
            </a:endParaRPr>
          </a:p>
          <a:p>
            <a:pPr marL="571500" indent="-571500" defTabSz="457200" eaLnBrk="1" fontAlgn="auto" hangingPunct="1">
              <a:spcBef>
                <a:spcPts val="0"/>
              </a:spcBef>
              <a:spcAft>
                <a:spcPts val="0"/>
              </a:spcAft>
              <a:buFont typeface="Wingdings" panose="05000000000000000000" pitchFamily="2" charset="2"/>
              <a:buChar char="§"/>
            </a:pPr>
            <a:r>
              <a:rPr lang="en-US" sz="2400">
                <a:latin typeface="+mn-lt"/>
                <a:ea typeface="+mn-ea"/>
                <a:cs typeface="NewsGoth BT"/>
              </a:rPr>
              <a:t>Maintain a GPA consistent with university graduation requirements</a:t>
            </a:r>
          </a:p>
          <a:p>
            <a:pPr marL="571500" indent="-571500" defTabSz="457200" eaLnBrk="1" fontAlgn="auto" hangingPunct="1">
              <a:spcBef>
                <a:spcPts val="0"/>
              </a:spcBef>
              <a:spcAft>
                <a:spcPts val="0"/>
              </a:spcAft>
              <a:buFont typeface="Wingdings" panose="05000000000000000000" pitchFamily="2" charset="2"/>
              <a:buChar char="§"/>
            </a:pPr>
            <a:r>
              <a:rPr lang="en-US" sz="2400">
                <a:latin typeface="+mn-lt"/>
                <a:ea typeface="+mn-ea"/>
                <a:cs typeface="NewsGoth BT"/>
              </a:rPr>
              <a:t>Stay on pace to graduate (67%)</a:t>
            </a:r>
          </a:p>
          <a:p>
            <a:pPr marL="571500" indent="-571500" defTabSz="457200" eaLnBrk="1" fontAlgn="auto" hangingPunct="1">
              <a:spcBef>
                <a:spcPts val="0"/>
              </a:spcBef>
              <a:spcAft>
                <a:spcPts val="0"/>
              </a:spcAft>
              <a:buFont typeface="Wingdings" panose="05000000000000000000" pitchFamily="2" charset="2"/>
              <a:buChar char="§"/>
            </a:pPr>
            <a:r>
              <a:rPr lang="en-US" sz="2400">
                <a:latin typeface="+mn-lt"/>
                <a:ea typeface="+mn-ea"/>
                <a:cs typeface="NewsGoth BT"/>
              </a:rPr>
              <a:t>Check your status in your Financial Aid tab in Self Service Banner</a:t>
            </a:r>
          </a:p>
          <a:p>
            <a:pPr algn="ctr" defTabSz="457200" eaLnBrk="1" fontAlgn="auto" hangingPunct="1">
              <a:spcBef>
                <a:spcPts val="0"/>
              </a:spcBef>
              <a:spcAft>
                <a:spcPts val="0"/>
              </a:spcAft>
            </a:pPr>
            <a:endParaRPr lang="en-US" b="1">
              <a:solidFill>
                <a:prstClr val="black"/>
              </a:solidFill>
              <a:latin typeface="NewsGoth BT"/>
              <a:ea typeface="+mn-ea"/>
              <a:cs typeface="NewsGoth B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2016" y="2934737"/>
            <a:ext cx="2286000" cy="2773101"/>
          </a:xfrm>
          <a:prstGeom prst="rect">
            <a:avLst/>
          </a:prstGeom>
        </p:spPr>
      </p:pic>
      <p:sp>
        <p:nvSpPr>
          <p:cNvPr id="3" name="Rectangle 2"/>
          <p:cNvSpPr/>
          <p:nvPr/>
        </p:nvSpPr>
        <p:spPr>
          <a:xfrm>
            <a:off x="367033" y="6144208"/>
            <a:ext cx="9201840" cy="461665"/>
          </a:xfrm>
          <a:prstGeom prst="rect">
            <a:avLst/>
          </a:prstGeom>
        </p:spPr>
        <p:txBody>
          <a:bodyPr wrap="square">
            <a:spAutoFit/>
          </a:bodyPr>
          <a:lstStyle/>
          <a:p>
            <a:pPr marL="0" lvl="1" algn="ctr" defTabSz="457200" eaLnBrk="1" fontAlgn="auto" hangingPunct="1">
              <a:spcBef>
                <a:spcPts val="400"/>
              </a:spcBef>
              <a:spcAft>
                <a:spcPts val="0"/>
              </a:spcAft>
              <a:defRPr/>
            </a:pPr>
            <a:r>
              <a:rPr lang="en-US" sz="2400" b="1">
                <a:solidFill>
                  <a:srgbClr val="00B050"/>
                </a:solidFill>
                <a:cs typeface="NewsGoth BT"/>
              </a:rPr>
              <a:t>(765) 285-2222 – </a:t>
            </a:r>
            <a:r>
              <a:rPr lang="en-US" sz="2400" b="1">
                <a:cs typeface="NewsGoth BT"/>
              </a:rPr>
              <a:t>Student Center 120 – </a:t>
            </a:r>
            <a:r>
              <a:rPr lang="en-US" sz="2400" b="1">
                <a:solidFill>
                  <a:srgbClr val="FF0000"/>
                </a:solidFill>
                <a:cs typeface="NewsGoth BT"/>
                <a:hlinkClick r:id="rId3"/>
              </a:rPr>
              <a:t>cardinalcentral@bsu.edu</a:t>
            </a:r>
            <a:r>
              <a:rPr lang="en-US" sz="2400" b="1">
                <a:solidFill>
                  <a:srgbClr val="FF0000"/>
                </a:solidFill>
                <a:cs typeface="NewsGoth BT"/>
              </a:rPr>
              <a:t> </a:t>
            </a:r>
          </a:p>
        </p:txBody>
      </p:sp>
    </p:spTree>
    <p:extLst>
      <p:ext uri="{BB962C8B-B14F-4D97-AF65-F5344CB8AC3E}">
        <p14:creationId xmlns:p14="http://schemas.microsoft.com/office/powerpoint/2010/main" val="2235976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21st Century Scholars</a:t>
            </a:r>
          </a:p>
        </p:txBody>
      </p:sp>
      <p:sp>
        <p:nvSpPr>
          <p:cNvPr id="5" name="Rectangle 4"/>
          <p:cNvSpPr/>
          <p:nvPr/>
        </p:nvSpPr>
        <p:spPr>
          <a:xfrm>
            <a:off x="0" y="1757318"/>
            <a:ext cx="12192000" cy="5847755"/>
          </a:xfrm>
          <a:prstGeom prst="rect">
            <a:avLst/>
          </a:prstGeom>
        </p:spPr>
        <p:txBody>
          <a:bodyPr wrap="square" lIns="91440" tIns="45720" rIns="91440" bIns="45720" anchor="t">
            <a:spAutoFit/>
          </a:bodyPr>
          <a:lstStyle/>
          <a:p>
            <a:pPr algn="ctr" defTabSz="457200" eaLnBrk="1" fontAlgn="auto" hangingPunct="1">
              <a:spcBef>
                <a:spcPts val="0"/>
              </a:spcBef>
              <a:spcAft>
                <a:spcPts val="600"/>
              </a:spcAft>
            </a:pPr>
            <a:r>
              <a:rPr lang="en-US" sz="3200" b="1">
                <a:solidFill>
                  <a:prstClr val="black"/>
                </a:solidFill>
                <a:latin typeface="+mn-lt"/>
                <a:ea typeface="+mn-ea"/>
                <a:cs typeface="NewsGoth BT"/>
              </a:rPr>
              <a:t>Using Your Scholarship </a:t>
            </a:r>
          </a:p>
          <a:p>
            <a:pPr marL="457200" indent="-457200" defTabSz="457200" eaLnBrk="1" fontAlgn="auto" hangingPunct="1">
              <a:spcBef>
                <a:spcPts val="0"/>
              </a:spcBef>
              <a:spcAft>
                <a:spcPts val="0"/>
              </a:spcAft>
              <a:buFont typeface="Wingdings" panose="05000000000000000000" pitchFamily="2" charset="2"/>
              <a:buChar char="§"/>
            </a:pPr>
            <a:r>
              <a:rPr lang="en-US" altLang="en-US" sz="2800">
                <a:solidFill>
                  <a:prstClr val="black"/>
                </a:solidFill>
                <a:latin typeface="+mn-lt"/>
                <a:ea typeface="+mn-ea"/>
              </a:rPr>
              <a:t>Covers tuition and regularly-assessed fees </a:t>
            </a:r>
            <a:r>
              <a:rPr lang="en-US" altLang="en-US" sz="2800">
                <a:solidFill>
                  <a:prstClr val="black"/>
                </a:solidFill>
              </a:rPr>
              <a:t>for full-time enrollment (12-18 hours) at Ball State University </a:t>
            </a:r>
            <a:r>
              <a:rPr lang="en-US" altLang="en-US" sz="2800">
                <a:solidFill>
                  <a:prstClr val="black"/>
                </a:solidFill>
                <a:latin typeface="+mn-lt"/>
                <a:ea typeface="+mn-ea"/>
              </a:rPr>
              <a:t>only</a:t>
            </a:r>
            <a:r>
              <a:rPr lang="en-US" altLang="en-US" sz="2800">
                <a:latin typeface="+mn-lt"/>
                <a:ea typeface="+mn-ea"/>
              </a:rPr>
              <a:t>   </a:t>
            </a:r>
          </a:p>
          <a:p>
            <a:pPr marL="914400" lvl="1" indent="-457200" defTabSz="457200" eaLnBrk="1" fontAlgn="auto" hangingPunct="1">
              <a:spcBef>
                <a:spcPts val="0"/>
              </a:spcBef>
              <a:spcAft>
                <a:spcPts val="0"/>
              </a:spcAft>
              <a:buFont typeface="Arial" panose="020B0604020202020204" pitchFamily="34" charset="0"/>
              <a:buChar char="•"/>
            </a:pPr>
            <a:r>
              <a:rPr lang="en-US" altLang="en-US" sz="2400" i="1">
                <a:latin typeface="+mn-lt"/>
                <a:ea typeface="+mn-ea"/>
              </a:rPr>
              <a:t>Any enrollment over 18 hours is NOT covered</a:t>
            </a:r>
          </a:p>
          <a:p>
            <a:pPr marL="914400" lvl="1" indent="-457200" defTabSz="457200" eaLnBrk="1" fontAlgn="auto" hangingPunct="1">
              <a:spcBef>
                <a:spcPts val="0"/>
              </a:spcBef>
              <a:spcAft>
                <a:spcPts val="0"/>
              </a:spcAft>
              <a:buFont typeface="Arial" panose="020B0604020202020204" pitchFamily="34" charset="0"/>
              <a:buChar char="•"/>
            </a:pPr>
            <a:r>
              <a:rPr lang="en-US" altLang="en-US" sz="2400" i="1">
                <a:solidFill>
                  <a:srgbClr val="FF0000"/>
                </a:solidFill>
                <a:latin typeface="+mn-lt"/>
                <a:ea typeface="+mn-ea"/>
              </a:rPr>
              <a:t>Housing, textbooks, meal plans, etc. are NOT included</a:t>
            </a:r>
          </a:p>
          <a:p>
            <a:pPr lvl="2" defTabSz="457200" eaLnBrk="1" fontAlgn="auto" hangingPunct="1">
              <a:spcBef>
                <a:spcPts val="0"/>
              </a:spcBef>
              <a:spcAft>
                <a:spcPts val="600"/>
              </a:spcAft>
            </a:pPr>
            <a:r>
              <a:rPr lang="en-US" altLang="en-US" sz="2200" i="1">
                <a:solidFill>
                  <a:srgbClr val="FF0000"/>
                </a:solidFill>
                <a:latin typeface="+mn-lt"/>
                <a:ea typeface="+mn-ea"/>
              </a:rPr>
              <a:t>- If you have other financial aid i.e. scholarships, grants or loans, they can be applied to housing or excess charges on your BSU bill</a:t>
            </a:r>
            <a:endParaRPr lang="en-US" altLang="en-US" sz="2200">
              <a:solidFill>
                <a:prstClr val="black"/>
              </a:solidFill>
              <a:latin typeface="+mn-lt"/>
              <a:ea typeface="+mn-ea"/>
            </a:endParaRPr>
          </a:p>
          <a:p>
            <a:pPr marL="457200" indent="-457200" defTabSz="457200" eaLnBrk="1" fontAlgn="auto" hangingPunct="1">
              <a:spcBef>
                <a:spcPts val="0"/>
              </a:spcBef>
              <a:spcAft>
                <a:spcPts val="0"/>
              </a:spcAft>
              <a:buFont typeface="Wingdings" panose="05000000000000000000" pitchFamily="2" charset="2"/>
              <a:buChar char="§"/>
            </a:pPr>
            <a:r>
              <a:rPr lang="en-US" altLang="en-US" sz="2800">
                <a:solidFill>
                  <a:prstClr val="black"/>
                </a:solidFill>
                <a:latin typeface="+mn-lt"/>
                <a:ea typeface="+mn-ea"/>
              </a:rPr>
              <a:t>Provides up to 4 years (or 8 semesters) of tuition assistance toward an undergraduate degree </a:t>
            </a:r>
          </a:p>
          <a:p>
            <a:pPr marL="914400" lvl="1" indent="-457200" defTabSz="457200" eaLnBrk="1" fontAlgn="auto" hangingPunct="1">
              <a:spcBef>
                <a:spcPts val="0"/>
              </a:spcBef>
              <a:spcAft>
                <a:spcPts val="0"/>
              </a:spcAft>
              <a:buFont typeface="Arial" panose="020B0604020202020204" pitchFamily="34" charset="0"/>
              <a:buChar char="•"/>
            </a:pPr>
            <a:r>
              <a:rPr lang="en-US" altLang="en-US" sz="2400">
                <a:solidFill>
                  <a:prstClr val="black"/>
                </a:solidFill>
                <a:latin typeface="+mn-lt"/>
                <a:ea typeface="+mn-ea"/>
              </a:rPr>
              <a:t>Does NOT cover summer tuition or graduate school</a:t>
            </a:r>
          </a:p>
          <a:p>
            <a:pPr marL="914400" lvl="1" indent="-457200" defTabSz="457200" eaLnBrk="1" fontAlgn="auto" hangingPunct="1">
              <a:spcBef>
                <a:spcPts val="0"/>
              </a:spcBef>
              <a:spcAft>
                <a:spcPts val="0"/>
              </a:spcAft>
              <a:buFont typeface="Arial" panose="020B0604020202020204" pitchFamily="34" charset="0"/>
              <a:buChar char="•"/>
            </a:pPr>
            <a:r>
              <a:rPr lang="en-US" altLang="en-US" sz="2400">
                <a:solidFill>
                  <a:prstClr val="black"/>
                </a:solidFill>
                <a:latin typeface="+mn-lt"/>
                <a:ea typeface="+mn-ea"/>
              </a:rPr>
              <a:t>Once you earn your undergraduate degree, your scholar eligibility is                                    complete even if you have not used all 8 semesters  </a:t>
            </a:r>
            <a:endParaRPr lang="en-US" altLang="en-US" sz="2400">
              <a:solidFill>
                <a:prstClr val="black"/>
              </a:solidFill>
              <a:latin typeface="+mn-lt"/>
              <a:ea typeface="+mn-ea"/>
              <a:cs typeface="Calibri"/>
            </a:endParaRPr>
          </a:p>
          <a:p>
            <a:pPr marL="914400" lvl="1" indent="-457200" defTabSz="457200" eaLnBrk="1" fontAlgn="auto" hangingPunct="1">
              <a:spcBef>
                <a:spcPts val="0"/>
              </a:spcBef>
              <a:spcAft>
                <a:spcPts val="0"/>
              </a:spcAft>
              <a:buFont typeface="Arial" panose="020B0604020202020204" pitchFamily="34" charset="0"/>
              <a:buChar char="•"/>
            </a:pPr>
            <a:endParaRPr lang="en-US" altLang="en-US" sz="2800">
              <a:solidFill>
                <a:prstClr val="black"/>
              </a:solidFill>
              <a:latin typeface="+mn-lt"/>
              <a:ea typeface="+mn-ea"/>
            </a:endParaRPr>
          </a:p>
          <a:p>
            <a:pPr marL="914400" lvl="1" indent="-457200" defTabSz="457200" eaLnBrk="1" fontAlgn="auto" hangingPunct="1">
              <a:spcBef>
                <a:spcPts val="0"/>
              </a:spcBef>
              <a:spcAft>
                <a:spcPts val="0"/>
              </a:spcAft>
              <a:buFont typeface="Wingdings" panose="05000000000000000000" pitchFamily="2" charset="2"/>
              <a:buChar char="§"/>
            </a:pPr>
            <a:endParaRPr lang="en-US" altLang="en-US" sz="2800">
              <a:solidFill>
                <a:prstClr val="black"/>
              </a:solidFill>
              <a:latin typeface="+mn-lt"/>
              <a:ea typeface="+mn-ea"/>
            </a:endParaRPr>
          </a:p>
        </p:txBody>
      </p:sp>
    </p:spTree>
    <p:extLst>
      <p:ext uri="{BB962C8B-B14F-4D97-AF65-F5344CB8AC3E}">
        <p14:creationId xmlns:p14="http://schemas.microsoft.com/office/powerpoint/2010/main" val="2508491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Welcome to Ball State University!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596" y="2676894"/>
            <a:ext cx="4041403" cy="2699424"/>
          </a:xfrm>
          <a:prstGeom prst="rect">
            <a:avLst/>
          </a:prstGeom>
          <a:ln>
            <a:solidFill>
              <a:schemeClr val="tx1"/>
            </a:solid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895"/>
            <a:ext cx="4041403" cy="2699423"/>
          </a:xfrm>
          <a:prstGeom prst="rect">
            <a:avLst/>
          </a:prstGeom>
          <a:ln>
            <a:solidFill>
              <a:schemeClr val="tx1"/>
            </a:solidFill>
          </a:ln>
          <a:effectLst>
            <a:softEdge rad="112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576" r="8476"/>
          <a:stretch/>
        </p:blipFill>
        <p:spPr>
          <a:xfrm>
            <a:off x="4030252" y="2676893"/>
            <a:ext cx="4109194" cy="2699425"/>
          </a:xfrm>
          <a:prstGeom prst="rect">
            <a:avLst/>
          </a:prstGeom>
          <a:ln>
            <a:solidFill>
              <a:schemeClr val="tx1"/>
            </a:solid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21st Century Scholars</a:t>
            </a:r>
          </a:p>
        </p:txBody>
      </p:sp>
      <p:sp>
        <p:nvSpPr>
          <p:cNvPr id="3" name="Rectangle 2"/>
          <p:cNvSpPr/>
          <p:nvPr/>
        </p:nvSpPr>
        <p:spPr>
          <a:xfrm>
            <a:off x="84666" y="1773010"/>
            <a:ext cx="11971867" cy="3708708"/>
          </a:xfrm>
          <a:prstGeom prst="rect">
            <a:avLst/>
          </a:prstGeom>
        </p:spPr>
        <p:txBody>
          <a:bodyPr wrap="square" lIns="91440" tIns="45720" rIns="91440" bIns="45720" anchor="t">
            <a:spAutoFit/>
          </a:bodyPr>
          <a:lstStyle/>
          <a:p>
            <a:pPr algn="ctr" defTabSz="457200" eaLnBrk="1" fontAlgn="auto" hangingPunct="1">
              <a:spcBef>
                <a:spcPts val="0"/>
              </a:spcBef>
              <a:spcAft>
                <a:spcPts val="0"/>
              </a:spcAft>
            </a:pPr>
            <a:r>
              <a:rPr lang="en-US" sz="3200" b="1">
                <a:solidFill>
                  <a:prstClr val="black"/>
                </a:solidFill>
                <a:latin typeface="+mn-lt"/>
                <a:ea typeface="+mn-ea"/>
                <a:cs typeface="NewsGoth BT"/>
              </a:rPr>
              <a:t>Maintaining Your Scholarship </a:t>
            </a:r>
          </a:p>
          <a:p>
            <a:pPr algn="ctr" defTabSz="457200" eaLnBrk="1" fontAlgn="auto" hangingPunct="1">
              <a:spcBef>
                <a:spcPts val="0"/>
              </a:spcBef>
              <a:spcAft>
                <a:spcPts val="0"/>
              </a:spcAft>
            </a:pPr>
            <a:endParaRPr lang="en-US" sz="2400" b="1">
              <a:solidFill>
                <a:prstClr val="black"/>
              </a:solidFill>
              <a:latin typeface="+mn-lt"/>
              <a:ea typeface="+mn-ea"/>
              <a:cs typeface="NewsGoth BT"/>
            </a:endParaRPr>
          </a:p>
          <a:p>
            <a:pPr defTabSz="457200" eaLnBrk="1" fontAlgn="auto" hangingPunct="1">
              <a:spcBef>
                <a:spcPts val="0"/>
              </a:spcBef>
              <a:spcAft>
                <a:spcPts val="0"/>
              </a:spcAft>
            </a:pPr>
            <a:r>
              <a:rPr lang="en-US" altLang="en-US" sz="2800">
                <a:solidFill>
                  <a:prstClr val="black"/>
                </a:solidFill>
                <a:latin typeface="+mn-lt"/>
                <a:ea typeface="+mn-ea"/>
              </a:rPr>
              <a:t>In order to keep your 21</a:t>
            </a:r>
            <a:r>
              <a:rPr lang="en-US" altLang="en-US" sz="2800" baseline="30000">
                <a:solidFill>
                  <a:prstClr val="black"/>
                </a:solidFill>
                <a:latin typeface="+mn-lt"/>
                <a:ea typeface="+mn-ea"/>
              </a:rPr>
              <a:t>st</a:t>
            </a:r>
            <a:r>
              <a:rPr lang="en-US" altLang="en-US" sz="2800">
                <a:solidFill>
                  <a:prstClr val="black"/>
                </a:solidFill>
                <a:latin typeface="+mn-lt"/>
                <a:ea typeface="+mn-ea"/>
              </a:rPr>
              <a:t> Century Scholarship while in college, you must:</a:t>
            </a:r>
            <a:endParaRPr lang="en-US" altLang="en-US" sz="2800">
              <a:solidFill>
                <a:prstClr val="black"/>
              </a:solidFill>
              <a:latin typeface="+mn-lt"/>
              <a:ea typeface="+mn-ea"/>
              <a:cs typeface="Calibri"/>
            </a:endParaRPr>
          </a:p>
          <a:p>
            <a:pPr defTabSz="457200" eaLnBrk="1" fontAlgn="auto" hangingPunct="1">
              <a:spcBef>
                <a:spcPts val="0"/>
              </a:spcBef>
              <a:spcAft>
                <a:spcPts val="0"/>
              </a:spcAft>
            </a:pPr>
            <a:endParaRPr lang="en-US" altLang="en-US" sz="1100">
              <a:solidFill>
                <a:prstClr val="black"/>
              </a:solidFill>
              <a:latin typeface="+mn-lt"/>
              <a:ea typeface="+mn-ea"/>
            </a:endParaRPr>
          </a:p>
          <a:p>
            <a:pPr marL="914400" lvl="1" indent="-457200" defTabSz="457200" eaLnBrk="1" fontAlgn="auto" hangingPunct="1">
              <a:spcBef>
                <a:spcPts val="0"/>
              </a:spcBef>
              <a:spcAft>
                <a:spcPts val="0"/>
              </a:spcAft>
              <a:buFont typeface="Wingdings" panose="05000000000000000000" pitchFamily="2" charset="2"/>
              <a:buChar char="§"/>
            </a:pPr>
            <a:r>
              <a:rPr lang="en-US" altLang="en-US" sz="2400">
                <a:solidFill>
                  <a:prstClr val="black"/>
                </a:solidFill>
                <a:latin typeface="+mn-lt"/>
                <a:ea typeface="+mn-ea"/>
              </a:rPr>
              <a:t>Be enrolled full-time (at least 12 credit hours) </a:t>
            </a:r>
            <a:endParaRPr lang="en-US" altLang="en-US" sz="2400">
              <a:solidFill>
                <a:prstClr val="black"/>
              </a:solidFill>
              <a:latin typeface="+mn-lt"/>
              <a:ea typeface="+mn-ea"/>
              <a:cs typeface="Calibri"/>
            </a:endParaRPr>
          </a:p>
          <a:p>
            <a:pPr marL="1371600" lvl="2" indent="-457200" defTabSz="457200" eaLnBrk="1" fontAlgn="auto" hangingPunct="1">
              <a:spcBef>
                <a:spcPts val="0"/>
              </a:spcBef>
              <a:spcAft>
                <a:spcPts val="0"/>
              </a:spcAft>
              <a:buFont typeface="Wingdings" panose="05000000000000000000" pitchFamily="2" charset="2"/>
              <a:buChar char="Ø"/>
            </a:pPr>
            <a:r>
              <a:rPr lang="en-US" altLang="en-US" sz="2000">
                <a:solidFill>
                  <a:srgbClr val="FF0000"/>
                </a:solidFill>
                <a:latin typeface="+mn-lt"/>
                <a:ea typeface="+mn-ea"/>
              </a:rPr>
              <a:t>Do not drop below 12 credit hours – </a:t>
            </a:r>
            <a:r>
              <a:rPr lang="en-US" altLang="en-US" sz="2000" i="1">
                <a:solidFill>
                  <a:srgbClr val="FF0000"/>
                </a:solidFill>
                <a:latin typeface="+mn-lt"/>
                <a:ea typeface="+mn-ea"/>
              </a:rPr>
              <a:t>talk with your 21</a:t>
            </a:r>
            <a:r>
              <a:rPr lang="en-US" altLang="en-US" sz="2000" i="1" baseline="30000">
                <a:solidFill>
                  <a:srgbClr val="FF0000"/>
                </a:solidFill>
                <a:latin typeface="+mn-lt"/>
                <a:ea typeface="+mn-ea"/>
              </a:rPr>
              <a:t>st</a:t>
            </a:r>
            <a:r>
              <a:rPr lang="en-US" altLang="en-US" sz="2000" i="1">
                <a:solidFill>
                  <a:srgbClr val="FF0000"/>
                </a:solidFill>
                <a:latin typeface="+mn-lt"/>
                <a:ea typeface="+mn-ea"/>
              </a:rPr>
              <a:t> Century Scholar Support Specialist ASAP</a:t>
            </a:r>
            <a:endParaRPr lang="en-US" altLang="en-US" sz="2000" i="1">
              <a:solidFill>
                <a:srgbClr val="FF0000"/>
              </a:solidFill>
              <a:latin typeface="+mn-lt"/>
              <a:ea typeface="+mn-ea"/>
              <a:cs typeface="Calibri"/>
            </a:endParaRPr>
          </a:p>
          <a:p>
            <a:pPr marL="914400" lvl="1" indent="-457200" defTabSz="457200" eaLnBrk="1" fontAlgn="auto" hangingPunct="1">
              <a:spcBef>
                <a:spcPts val="0"/>
              </a:spcBef>
              <a:spcAft>
                <a:spcPts val="0"/>
              </a:spcAft>
              <a:buFont typeface="Wingdings" panose="05000000000000000000" pitchFamily="2" charset="2"/>
              <a:buChar char="§"/>
            </a:pPr>
            <a:r>
              <a:rPr lang="en-US" altLang="en-US" sz="2400">
                <a:solidFill>
                  <a:prstClr val="black"/>
                </a:solidFill>
                <a:latin typeface="+mn-lt"/>
                <a:ea typeface="+mn-ea"/>
              </a:rPr>
              <a:t>Maintain Indiana residency</a:t>
            </a:r>
            <a:endParaRPr lang="en-US" altLang="en-US" sz="2400">
              <a:solidFill>
                <a:prstClr val="black"/>
              </a:solidFill>
              <a:latin typeface="+mn-lt"/>
              <a:ea typeface="+mn-ea"/>
              <a:cs typeface="Calibri"/>
            </a:endParaRPr>
          </a:p>
          <a:p>
            <a:pPr marL="914400" lvl="1" indent="-457200" defTabSz="457200" eaLnBrk="1" fontAlgn="auto" hangingPunct="1">
              <a:spcBef>
                <a:spcPts val="0"/>
              </a:spcBef>
              <a:spcAft>
                <a:spcPts val="0"/>
              </a:spcAft>
              <a:buFont typeface="Wingdings" panose="05000000000000000000" pitchFamily="2" charset="2"/>
              <a:buChar char="§"/>
            </a:pPr>
            <a:r>
              <a:rPr lang="en-US" altLang="en-US" sz="2400">
                <a:solidFill>
                  <a:prstClr val="black"/>
                </a:solidFill>
                <a:latin typeface="+mn-lt"/>
                <a:ea typeface="+mn-ea"/>
              </a:rPr>
              <a:t>Meet Satisfactory Academic Progress (SAP) as defined by Ball State University</a:t>
            </a:r>
            <a:endParaRPr lang="en-US" altLang="en-US" sz="2400">
              <a:solidFill>
                <a:prstClr val="black"/>
              </a:solidFill>
              <a:latin typeface="+mn-lt"/>
              <a:ea typeface="+mn-ea"/>
              <a:cs typeface="Calibri"/>
            </a:endParaRPr>
          </a:p>
          <a:p>
            <a:pPr marL="914400" lvl="1" indent="-457200" defTabSz="457200" eaLnBrk="1" fontAlgn="auto" hangingPunct="1">
              <a:spcBef>
                <a:spcPts val="0"/>
              </a:spcBef>
              <a:spcAft>
                <a:spcPts val="0"/>
              </a:spcAft>
              <a:buFont typeface="Wingdings" panose="05000000000000000000" pitchFamily="2" charset="2"/>
              <a:buChar char="§"/>
            </a:pPr>
            <a:r>
              <a:rPr lang="en-US" altLang="en-US" sz="2400" b="1" u="sng">
                <a:solidFill>
                  <a:prstClr val="black"/>
                </a:solidFill>
                <a:latin typeface="+mn-lt"/>
                <a:ea typeface="+mn-ea"/>
              </a:rPr>
              <a:t>File the FAFSA on-time each year while in college – April 15</a:t>
            </a:r>
            <a:r>
              <a:rPr lang="en-US" altLang="en-US" sz="2400" b="1" u="sng" baseline="30000">
                <a:solidFill>
                  <a:prstClr val="black"/>
                </a:solidFill>
                <a:latin typeface="+mn-lt"/>
                <a:ea typeface="+mn-ea"/>
              </a:rPr>
              <a:t>th</a:t>
            </a:r>
            <a:r>
              <a:rPr lang="en-US" altLang="en-US" sz="2400" b="1" u="sng">
                <a:solidFill>
                  <a:prstClr val="black"/>
                </a:solidFill>
                <a:latin typeface="+mn-lt"/>
                <a:ea typeface="+mn-ea"/>
              </a:rPr>
              <a:t> </a:t>
            </a:r>
            <a:endParaRPr lang="en-US" altLang="en-US" sz="2400" b="1" u="sng">
              <a:solidFill>
                <a:prstClr val="black"/>
              </a:solidFill>
              <a:latin typeface="+mn-lt"/>
              <a:ea typeface="+mn-ea"/>
              <a:cs typeface="Calibri"/>
            </a:endParaRPr>
          </a:p>
          <a:p>
            <a:pPr marL="914400" lvl="1" indent="-457200" defTabSz="457200" eaLnBrk="1" fontAlgn="auto" hangingPunct="1">
              <a:spcBef>
                <a:spcPts val="0"/>
              </a:spcBef>
              <a:spcAft>
                <a:spcPts val="0"/>
              </a:spcAft>
              <a:buFont typeface="Wingdings" panose="05000000000000000000" pitchFamily="2" charset="2"/>
              <a:buChar char="§"/>
            </a:pPr>
            <a:r>
              <a:rPr lang="en-US" altLang="en-US" sz="2400">
                <a:solidFill>
                  <a:prstClr val="black"/>
                </a:solidFill>
                <a:latin typeface="+mn-lt"/>
                <a:ea typeface="+mn-ea"/>
              </a:rPr>
              <a:t>Complete 30 Credit hours each year </a:t>
            </a:r>
            <a:endParaRPr lang="en-US" altLang="en-US" sz="2400">
              <a:solidFill>
                <a:prstClr val="black"/>
              </a:solidFill>
              <a:latin typeface="+mn-lt"/>
              <a:ea typeface="+mn-ea"/>
              <a:cs typeface="Calibri"/>
            </a:endParaRPr>
          </a:p>
        </p:txBody>
      </p:sp>
    </p:spTree>
    <p:extLst>
      <p:ext uri="{BB962C8B-B14F-4D97-AF65-F5344CB8AC3E}">
        <p14:creationId xmlns:p14="http://schemas.microsoft.com/office/powerpoint/2010/main" val="1759241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21st Century Scholars</a:t>
            </a:r>
          </a:p>
        </p:txBody>
      </p:sp>
      <p:sp>
        <p:nvSpPr>
          <p:cNvPr id="3" name="Rectangle 2"/>
          <p:cNvSpPr/>
          <p:nvPr/>
        </p:nvSpPr>
        <p:spPr>
          <a:xfrm>
            <a:off x="176107" y="1717782"/>
            <a:ext cx="11766973" cy="4816703"/>
          </a:xfrm>
          <a:prstGeom prst="rect">
            <a:avLst/>
          </a:prstGeom>
        </p:spPr>
        <p:txBody>
          <a:bodyPr wrap="square" lIns="91440" tIns="45720" rIns="91440" bIns="45720" anchor="t">
            <a:spAutoFit/>
          </a:bodyPr>
          <a:lstStyle/>
          <a:p>
            <a:pPr algn="ctr" defTabSz="457200" eaLnBrk="1" fontAlgn="auto" hangingPunct="1">
              <a:spcBef>
                <a:spcPts val="0"/>
              </a:spcBef>
              <a:spcAft>
                <a:spcPts val="600"/>
              </a:spcAft>
            </a:pPr>
            <a:r>
              <a:rPr lang="en-US" sz="3200" b="1">
                <a:solidFill>
                  <a:prstClr val="black"/>
                </a:solidFill>
                <a:latin typeface="+mn-lt"/>
                <a:ea typeface="+mn-ea"/>
                <a:cs typeface="NewsGoth BT"/>
              </a:rPr>
              <a:t>College Credit Completion Requirement </a:t>
            </a:r>
            <a:endParaRPr lang="en-US" sz="2400" b="1">
              <a:solidFill>
                <a:prstClr val="black"/>
              </a:solidFill>
              <a:latin typeface="+mn-lt"/>
              <a:ea typeface="+mn-ea"/>
              <a:cs typeface="NewsGoth BT"/>
            </a:endParaRPr>
          </a:p>
          <a:p>
            <a:pPr marL="800100" lvl="1" indent="-342900" defTabSz="457200" eaLnBrk="1" fontAlgn="auto" hangingPunct="1">
              <a:spcBef>
                <a:spcPts val="0"/>
              </a:spcBef>
              <a:spcAft>
                <a:spcPts val="0"/>
              </a:spcAft>
              <a:buFont typeface="Wingdings" panose="05000000000000000000" pitchFamily="2" charset="2"/>
              <a:buChar char="§"/>
              <a:defRPr/>
            </a:pPr>
            <a:r>
              <a:rPr lang="en-US" sz="2800">
                <a:solidFill>
                  <a:prstClr val="black"/>
                </a:solidFill>
                <a:latin typeface="+mn-lt"/>
                <a:ea typeface="+mn-ea"/>
              </a:rPr>
              <a:t>Think 15-to-Finish! </a:t>
            </a:r>
          </a:p>
          <a:p>
            <a:pPr marL="1428750" lvl="2" indent="-514350" defTabSz="457200" eaLnBrk="1" fontAlgn="auto" hangingPunct="1">
              <a:spcBef>
                <a:spcPts val="0"/>
              </a:spcBef>
              <a:spcAft>
                <a:spcPts val="0"/>
              </a:spcAft>
              <a:buFont typeface="Arial" panose="020B0604020202020204" pitchFamily="34" charset="0"/>
              <a:buChar char="•"/>
              <a:defRPr/>
            </a:pPr>
            <a:r>
              <a:rPr lang="en-US" sz="2200">
                <a:latin typeface="+mn-lt"/>
                <a:ea typeface="+mn-ea"/>
              </a:rPr>
              <a:t>15 credits each semester</a:t>
            </a:r>
            <a:endParaRPr lang="en-US" sz="2200">
              <a:latin typeface="+mn-lt"/>
              <a:ea typeface="+mn-ea"/>
              <a:cs typeface="Calibri"/>
            </a:endParaRPr>
          </a:p>
          <a:p>
            <a:pPr marL="1428750" lvl="2" indent="-514350" defTabSz="457200" eaLnBrk="1" fontAlgn="auto" hangingPunct="1">
              <a:spcBef>
                <a:spcPts val="0"/>
              </a:spcBef>
              <a:spcAft>
                <a:spcPts val="0"/>
              </a:spcAft>
              <a:buFont typeface="Arial" panose="020B0604020202020204" pitchFamily="34" charset="0"/>
              <a:buChar char="•"/>
              <a:defRPr/>
            </a:pPr>
            <a:r>
              <a:rPr lang="en-US" sz="2200">
                <a:latin typeface="+mn-lt"/>
                <a:ea typeface="+mn-ea"/>
              </a:rPr>
              <a:t>14 credits and 16 credits</a:t>
            </a:r>
            <a:endParaRPr lang="en-US" sz="2200">
              <a:latin typeface="+mn-lt"/>
              <a:ea typeface="+mn-ea"/>
              <a:cs typeface="Calibri"/>
            </a:endParaRPr>
          </a:p>
          <a:p>
            <a:pPr marL="1428750" lvl="2" indent="-514350" defTabSz="457200" eaLnBrk="1" fontAlgn="auto" hangingPunct="1">
              <a:spcBef>
                <a:spcPts val="0"/>
              </a:spcBef>
              <a:spcAft>
                <a:spcPts val="600"/>
              </a:spcAft>
              <a:buFont typeface="Arial" panose="020B0604020202020204" pitchFamily="34" charset="0"/>
              <a:buChar char="•"/>
              <a:defRPr/>
            </a:pPr>
            <a:r>
              <a:rPr lang="en-US" sz="2200">
                <a:latin typeface="+mn-lt"/>
                <a:ea typeface="+mn-ea"/>
              </a:rPr>
              <a:t>12 credits and 18 credits </a:t>
            </a:r>
            <a:endParaRPr lang="en-US" sz="2200">
              <a:latin typeface="+mn-lt"/>
              <a:ea typeface="+mn-ea"/>
              <a:cs typeface="Calibri"/>
            </a:endParaRPr>
          </a:p>
          <a:p>
            <a:pPr marL="800100" lvl="1" indent="-342900" defTabSz="457200" eaLnBrk="1" fontAlgn="auto" hangingPunct="1">
              <a:spcBef>
                <a:spcPts val="0"/>
              </a:spcBef>
              <a:spcAft>
                <a:spcPts val="0"/>
              </a:spcAft>
              <a:buFont typeface="Wingdings" panose="05000000000000000000" pitchFamily="2" charset="2"/>
              <a:buChar char="§"/>
              <a:defRPr/>
            </a:pPr>
            <a:r>
              <a:rPr lang="en-US" sz="2800">
                <a:latin typeface="+mn-lt"/>
                <a:ea typeface="+mn-ea"/>
              </a:rPr>
              <a:t>Dual Credit </a:t>
            </a:r>
            <a:r>
              <a:rPr lang="en-US" sz="2800">
                <a:latin typeface="Calibri"/>
                <a:ea typeface="MS PGothic"/>
                <a:cs typeface="Calibri"/>
              </a:rPr>
              <a:t>earned in high school </a:t>
            </a:r>
            <a:r>
              <a:rPr lang="en-US" sz="2800">
                <a:latin typeface="+mn-lt"/>
                <a:ea typeface="+mn-ea"/>
              </a:rPr>
              <a:t>and Advanced Placement credits </a:t>
            </a:r>
            <a:r>
              <a:rPr lang="en-US" sz="2800" b="1" u="sng">
                <a:latin typeface="+mn-lt"/>
                <a:ea typeface="+mn-ea"/>
              </a:rPr>
              <a:t>CAN</a:t>
            </a:r>
            <a:r>
              <a:rPr lang="en-US" sz="2800">
                <a:latin typeface="+mn-lt"/>
                <a:ea typeface="+mn-ea"/>
              </a:rPr>
              <a:t> count toward the 30-hour credit completion requirement</a:t>
            </a:r>
            <a:endParaRPr lang="en-US" sz="2800">
              <a:latin typeface="+mn-lt"/>
              <a:ea typeface="+mn-ea"/>
              <a:cs typeface="Calibri"/>
            </a:endParaRPr>
          </a:p>
          <a:p>
            <a:pPr marL="1371600" lvl="2" indent="-457200" defTabSz="457200" eaLnBrk="1" fontAlgn="auto" hangingPunct="1">
              <a:spcBef>
                <a:spcPts val="0"/>
              </a:spcBef>
              <a:spcAft>
                <a:spcPts val="600"/>
              </a:spcAft>
              <a:buFont typeface="Arial" panose="020B0604020202020204" pitchFamily="34" charset="0"/>
              <a:buChar char="•"/>
              <a:defRPr/>
            </a:pPr>
            <a:r>
              <a:rPr lang="en-US" sz="2200">
                <a:latin typeface="+mn-lt"/>
                <a:ea typeface="+mn-ea"/>
              </a:rPr>
              <a:t>Dual credits must appear in </a:t>
            </a:r>
            <a:r>
              <a:rPr lang="en-US" sz="2200" err="1">
                <a:latin typeface="+mn-lt"/>
                <a:ea typeface="+mn-ea"/>
              </a:rPr>
              <a:t>ScholarTrack</a:t>
            </a:r>
            <a:r>
              <a:rPr lang="en-US" sz="2200">
                <a:latin typeface="+mn-lt"/>
                <a:ea typeface="+mn-ea"/>
              </a:rPr>
              <a:t> in order to count toward this requirement</a:t>
            </a:r>
            <a:endParaRPr lang="en-US" sz="2200">
              <a:latin typeface="+mn-lt"/>
              <a:ea typeface="+mn-ea"/>
              <a:cs typeface="Calibri"/>
            </a:endParaRPr>
          </a:p>
          <a:p>
            <a:pPr marL="1371600" lvl="2" indent="-457200" defTabSz="457200">
              <a:spcBef>
                <a:spcPts val="0"/>
              </a:spcBef>
              <a:spcAft>
                <a:spcPts val="600"/>
              </a:spcAft>
              <a:buFont typeface="Arial" panose="020B0604020202020204" pitchFamily="34" charset="0"/>
              <a:buChar char="•"/>
              <a:defRPr/>
            </a:pPr>
            <a:r>
              <a:rPr lang="en-US" sz="2200">
                <a:latin typeface="+mn-lt"/>
                <a:ea typeface="+mn-ea"/>
                <a:cs typeface="Calibri"/>
              </a:rPr>
              <a:t>If your dual credits are not there now, wait a month and let us know </a:t>
            </a:r>
          </a:p>
          <a:p>
            <a:pPr marL="800100" lvl="1" indent="-342900" defTabSz="457200" eaLnBrk="1" fontAlgn="auto" hangingPunct="1">
              <a:spcBef>
                <a:spcPts val="0"/>
              </a:spcBef>
              <a:spcAft>
                <a:spcPts val="600"/>
              </a:spcAft>
              <a:buFont typeface="Wingdings" panose="05000000000000000000" pitchFamily="2" charset="2"/>
              <a:buChar char="§"/>
              <a:defRPr/>
            </a:pPr>
            <a:r>
              <a:rPr lang="en-US" sz="2800">
                <a:latin typeface="+mn-lt"/>
                <a:ea typeface="+mn-ea"/>
              </a:rPr>
              <a:t>You may use the summer to catch-up </a:t>
            </a:r>
            <a:r>
              <a:rPr lang="en-US" sz="2800" i="1">
                <a:latin typeface="+mn-lt"/>
                <a:ea typeface="+mn-ea"/>
              </a:rPr>
              <a:t>(not covered by your scholarship)</a:t>
            </a:r>
            <a:endParaRPr lang="en-US" sz="2800">
              <a:latin typeface="+mn-lt"/>
              <a:ea typeface="+mn-ea"/>
            </a:endParaRPr>
          </a:p>
          <a:p>
            <a:pPr marL="800100" lvl="1" indent="-342900" defTabSz="457200" eaLnBrk="1" fontAlgn="auto" hangingPunct="1">
              <a:spcBef>
                <a:spcPts val="0"/>
              </a:spcBef>
              <a:spcAft>
                <a:spcPts val="0"/>
              </a:spcAft>
              <a:buFont typeface="Wingdings" panose="05000000000000000000" pitchFamily="2" charset="2"/>
              <a:buChar char="§"/>
              <a:defRPr/>
            </a:pPr>
            <a:r>
              <a:rPr lang="en-US" sz="2800" b="1">
                <a:solidFill>
                  <a:prstClr val="black"/>
                </a:solidFill>
                <a:latin typeface="+mn-lt"/>
                <a:ea typeface="+mn-ea"/>
              </a:rPr>
              <a:t>Ask for Help &amp; Don’t Give Up!</a:t>
            </a:r>
            <a:endParaRPr lang="en-US" altLang="en-US" sz="2800" b="1">
              <a:solidFill>
                <a:prstClr val="black"/>
              </a:solidFill>
              <a:latin typeface="+mn-lt"/>
              <a:ea typeface="+mn-ea"/>
            </a:endParaRPr>
          </a:p>
        </p:txBody>
      </p:sp>
    </p:spTree>
    <p:extLst>
      <p:ext uri="{BB962C8B-B14F-4D97-AF65-F5344CB8AC3E}">
        <p14:creationId xmlns:p14="http://schemas.microsoft.com/office/powerpoint/2010/main" val="3152215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21st Century Scholars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3077" y="2416241"/>
            <a:ext cx="2761494" cy="2761494"/>
          </a:xfrm>
          <a:prstGeom prst="rect">
            <a:avLst/>
          </a:prstGeom>
        </p:spPr>
      </p:pic>
      <p:sp>
        <p:nvSpPr>
          <p:cNvPr id="4" name="TextBox 3"/>
          <p:cNvSpPr txBox="1"/>
          <p:nvPr/>
        </p:nvSpPr>
        <p:spPr>
          <a:xfrm>
            <a:off x="338667" y="1780608"/>
            <a:ext cx="8255000" cy="830997"/>
          </a:xfrm>
          <a:prstGeom prst="rect">
            <a:avLst/>
          </a:prstGeom>
          <a:noFill/>
        </p:spPr>
        <p:txBody>
          <a:bodyPr wrap="square" rtlCol="0">
            <a:spAutoFit/>
          </a:bodyPr>
          <a:lstStyle/>
          <a:p>
            <a:pPr algn="ctr"/>
            <a:r>
              <a:rPr lang="en-US" sz="4800" b="1"/>
              <a:t>ScholarTrack</a:t>
            </a:r>
            <a:r>
              <a:rPr lang="en-US" sz="4800"/>
              <a:t> 	</a:t>
            </a:r>
          </a:p>
        </p:txBody>
      </p:sp>
      <p:sp>
        <p:nvSpPr>
          <p:cNvPr id="6" name="TextBox 5"/>
          <p:cNvSpPr txBox="1"/>
          <p:nvPr/>
        </p:nvSpPr>
        <p:spPr>
          <a:xfrm>
            <a:off x="282271" y="2489137"/>
            <a:ext cx="8567531" cy="4124206"/>
          </a:xfrm>
          <a:prstGeom prst="rect">
            <a:avLst/>
          </a:prstGeom>
          <a:noFill/>
        </p:spPr>
        <p:txBody>
          <a:bodyPr wrap="square" lIns="91440" tIns="45720" rIns="91440" bIns="45720" rtlCol="0" anchor="t">
            <a:spAutoFit/>
          </a:bodyPr>
          <a:lstStyle/>
          <a:p>
            <a:pPr marL="285750" indent="-285750">
              <a:lnSpc>
                <a:spcPct val="200000"/>
              </a:lnSpc>
              <a:spcAft>
                <a:spcPts val="600"/>
              </a:spcAft>
              <a:buFont typeface="Arial" panose="020B0604020202020204" pitchFamily="34" charset="0"/>
              <a:buChar char="•"/>
            </a:pPr>
            <a:r>
              <a:rPr lang="en-US" sz="2800">
                <a:latin typeface="Calibri"/>
                <a:ea typeface="MS PGothic"/>
                <a:cs typeface="Calibri"/>
              </a:rPr>
              <a:t>Every scholar here should already have an account. </a:t>
            </a:r>
            <a:endParaRPr lang="en-US">
              <a:cs typeface="Calibri" pitchFamily="34" charset="0"/>
            </a:endParaRPr>
          </a:p>
          <a:p>
            <a:pPr marL="285750" indent="-285750">
              <a:spcAft>
                <a:spcPts val="600"/>
              </a:spcAft>
              <a:buFont typeface="Arial" panose="020B0604020202020204" pitchFamily="34" charset="0"/>
              <a:buChar char="•"/>
            </a:pPr>
            <a:r>
              <a:rPr lang="en-US" sz="2800">
                <a:latin typeface="Calibri"/>
                <a:ea typeface="MS PGothic"/>
                <a:cs typeface="Calibri"/>
              </a:rPr>
              <a:t>You will continue to use ScholarTrack throughout your  college career.</a:t>
            </a:r>
          </a:p>
          <a:p>
            <a:pPr marL="285750" indent="-285750">
              <a:spcAft>
                <a:spcPts val="0"/>
              </a:spcAft>
              <a:buFont typeface="Arial" panose="020B0604020202020204" pitchFamily="34" charset="0"/>
              <a:buChar char="•"/>
            </a:pPr>
            <a:r>
              <a:rPr lang="en-US" sz="2800">
                <a:latin typeface="Calibri"/>
                <a:ea typeface="MS PGothic"/>
                <a:cs typeface="Calibri"/>
              </a:rPr>
              <a:t>If your ScholarTrack account has your high school  email, </a:t>
            </a:r>
            <a:r>
              <a:rPr lang="en-US" sz="2800" b="1">
                <a:latin typeface="Calibri"/>
                <a:ea typeface="MS PGothic"/>
                <a:cs typeface="Calibri"/>
              </a:rPr>
              <a:t>you will want to update that information and </a:t>
            </a:r>
            <a:r>
              <a:rPr lang="en-US" sz="2800" b="1" i="1">
                <a:latin typeface="Calibri"/>
                <a:ea typeface="MS PGothic"/>
                <a:cs typeface="Calibri"/>
              </a:rPr>
              <a:t>make sure you have a Full User Account access </a:t>
            </a:r>
          </a:p>
          <a:p>
            <a:pPr algn="ctr">
              <a:spcAft>
                <a:spcPts val="0"/>
              </a:spcAft>
            </a:pPr>
            <a:r>
              <a:rPr lang="en-US" sz="2800" b="1" i="1">
                <a:solidFill>
                  <a:srgbClr val="0000FF"/>
                </a:solidFill>
                <a:latin typeface="Calibri"/>
                <a:ea typeface="MS PGothic"/>
                <a:cs typeface="Calibri"/>
              </a:rPr>
              <a:t>if you need to have your password reset call the </a:t>
            </a:r>
          </a:p>
          <a:p>
            <a:pPr algn="ctr">
              <a:spcAft>
                <a:spcPts val="0"/>
              </a:spcAft>
            </a:pPr>
            <a:r>
              <a:rPr lang="en-US" sz="2800" b="1" i="1">
                <a:solidFill>
                  <a:srgbClr val="0000FF"/>
                </a:solidFill>
                <a:latin typeface="Calibri"/>
                <a:ea typeface="MS PGothic"/>
                <a:cs typeface="Calibri"/>
              </a:rPr>
              <a:t>Scholar Support Center 888-528-4719</a:t>
            </a:r>
            <a:endParaRPr lang="en-US" sz="2800">
              <a:cs typeface="Calibri" pitchFamily="34" charset="0"/>
            </a:endParaRPr>
          </a:p>
        </p:txBody>
      </p:sp>
    </p:spTree>
    <p:extLst>
      <p:ext uri="{BB962C8B-B14F-4D97-AF65-F5344CB8AC3E}">
        <p14:creationId xmlns:p14="http://schemas.microsoft.com/office/powerpoint/2010/main" val="4242328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591732"/>
          </a:xfrm>
        </p:spPr>
        <p:txBody>
          <a:bodyPr wrap="square" numCol="1" anchorCtr="0" compatLnSpc="1">
            <a:prstTxWarp prst="textNoShape">
              <a:avLst/>
            </a:prstTxWarp>
            <a:normAutofit/>
          </a:bodyPr>
          <a:lstStyle/>
          <a:p>
            <a:pPr algn="ctr">
              <a:spcAft>
                <a:spcPts val="600"/>
              </a:spcAft>
            </a:pPr>
            <a:r>
              <a:rPr lang="en-US" altLang="en-US" sz="5400"/>
              <a:t>ScholarTrack</a:t>
            </a:r>
          </a:p>
        </p:txBody>
      </p:sp>
      <p:sp>
        <p:nvSpPr>
          <p:cNvPr id="6" name="TextBox 5"/>
          <p:cNvSpPr txBox="1"/>
          <p:nvPr/>
        </p:nvSpPr>
        <p:spPr>
          <a:xfrm>
            <a:off x="0" y="1070298"/>
            <a:ext cx="12191999" cy="584775"/>
          </a:xfrm>
          <a:prstGeom prst="rect">
            <a:avLst/>
          </a:prstGeom>
          <a:noFill/>
        </p:spPr>
        <p:txBody>
          <a:bodyPr wrap="square" rtlCol="0">
            <a:spAutoFit/>
          </a:bodyPr>
          <a:lstStyle/>
          <a:p>
            <a:pPr algn="ctr"/>
            <a:r>
              <a:rPr lang="en-US" sz="3200"/>
              <a:t>ScholarTrack Updates: Login</a:t>
            </a:r>
          </a:p>
        </p:txBody>
      </p:sp>
      <p:pic>
        <p:nvPicPr>
          <p:cNvPr id="5" name="Picture 4">
            <a:extLst>
              <a:ext uri="{FF2B5EF4-FFF2-40B4-BE49-F238E27FC236}">
                <a16:creationId xmlns:a16="http://schemas.microsoft.com/office/drawing/2014/main" id="{559081AB-19B7-4E13-940F-31A5275860F8}"/>
              </a:ext>
            </a:extLst>
          </p:cNvPr>
          <p:cNvPicPr>
            <a:picLocks noChangeAspect="1"/>
          </p:cNvPicPr>
          <p:nvPr/>
        </p:nvPicPr>
        <p:blipFill>
          <a:blip r:embed="rId2"/>
          <a:stretch>
            <a:fillRect/>
          </a:stretch>
        </p:blipFill>
        <p:spPr>
          <a:xfrm>
            <a:off x="757982" y="1769406"/>
            <a:ext cx="8536686" cy="4828514"/>
          </a:xfrm>
          <a:prstGeom prst="rect">
            <a:avLst/>
          </a:prstGeom>
        </p:spPr>
      </p:pic>
    </p:spTree>
    <p:extLst>
      <p:ext uri="{BB962C8B-B14F-4D97-AF65-F5344CB8AC3E}">
        <p14:creationId xmlns:p14="http://schemas.microsoft.com/office/powerpoint/2010/main" val="2426632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ScholarTrack</a:t>
            </a:r>
          </a:p>
        </p:txBody>
      </p:sp>
      <p:sp>
        <p:nvSpPr>
          <p:cNvPr id="6" name="TextBox 5"/>
          <p:cNvSpPr txBox="1"/>
          <p:nvPr/>
        </p:nvSpPr>
        <p:spPr>
          <a:xfrm>
            <a:off x="0" y="1105914"/>
            <a:ext cx="12192000" cy="584775"/>
          </a:xfrm>
          <a:prstGeom prst="rect">
            <a:avLst/>
          </a:prstGeom>
          <a:noFill/>
        </p:spPr>
        <p:txBody>
          <a:bodyPr wrap="square" rtlCol="0">
            <a:spAutoFit/>
          </a:bodyPr>
          <a:lstStyle/>
          <a:p>
            <a:pPr algn="ctr"/>
            <a:r>
              <a:rPr lang="en-US" sz="3200"/>
              <a:t>ScholarTrack Updates: Your Dashboard</a:t>
            </a:r>
          </a:p>
        </p:txBody>
      </p:sp>
      <p:pic>
        <p:nvPicPr>
          <p:cNvPr id="2" name="Picture 2" descr="Graphical user interface, application&#10;&#10;Description automatically generated">
            <a:extLst>
              <a:ext uri="{FF2B5EF4-FFF2-40B4-BE49-F238E27FC236}">
                <a16:creationId xmlns:a16="http://schemas.microsoft.com/office/drawing/2014/main" id="{7B85FD58-EE1E-9FBA-4698-AB94BF56CE3F}"/>
              </a:ext>
            </a:extLst>
          </p:cNvPr>
          <p:cNvPicPr>
            <a:picLocks noChangeAspect="1"/>
          </p:cNvPicPr>
          <p:nvPr/>
        </p:nvPicPr>
        <p:blipFill>
          <a:blip r:embed="rId2"/>
          <a:stretch>
            <a:fillRect/>
          </a:stretch>
        </p:blipFill>
        <p:spPr>
          <a:xfrm>
            <a:off x="988484" y="1768475"/>
            <a:ext cx="8437032" cy="4739216"/>
          </a:xfrm>
          <a:prstGeom prst="rect">
            <a:avLst/>
          </a:prstGeom>
        </p:spPr>
      </p:pic>
    </p:spTree>
    <p:extLst>
      <p:ext uri="{BB962C8B-B14F-4D97-AF65-F5344CB8AC3E}">
        <p14:creationId xmlns:p14="http://schemas.microsoft.com/office/powerpoint/2010/main" val="2178084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Cardinal Central - </a:t>
            </a:r>
            <a:br>
              <a:rPr lang="en-US" altLang="en-US" sz="5400"/>
            </a:br>
            <a:r>
              <a:rPr lang="en-US" altLang="en-US" sz="5400"/>
              <a:t>21st Century Scholars Staff</a:t>
            </a:r>
          </a:p>
        </p:txBody>
      </p:sp>
      <p:sp>
        <p:nvSpPr>
          <p:cNvPr id="4" name="Rectangle 3"/>
          <p:cNvSpPr/>
          <p:nvPr/>
        </p:nvSpPr>
        <p:spPr>
          <a:xfrm>
            <a:off x="8355315" y="3130014"/>
            <a:ext cx="4722920" cy="1785104"/>
          </a:xfrm>
          <a:prstGeom prst="rect">
            <a:avLst/>
          </a:prstGeom>
        </p:spPr>
        <p:txBody>
          <a:bodyPr wrap="square" lIns="91440" tIns="45720" rIns="91440" bIns="45720" anchor="t">
            <a:spAutoFit/>
          </a:bodyPr>
          <a:lstStyle/>
          <a:p>
            <a:pPr defTabSz="457200">
              <a:spcBef>
                <a:spcPts val="0"/>
              </a:spcBef>
              <a:spcAft>
                <a:spcPts val="0"/>
              </a:spcAft>
            </a:pPr>
            <a:r>
              <a:rPr lang="en-US" sz="2200" b="1" u="sng">
                <a:solidFill>
                  <a:prstClr val="black"/>
                </a:solidFill>
                <a:latin typeface="Calibri"/>
                <a:ea typeface="Calibri"/>
                <a:cs typeface="Calibri"/>
              </a:rPr>
              <a:t>Innocent Ugochukwu</a:t>
            </a:r>
            <a:endParaRPr lang="en-US" sz="2200" u="sng">
              <a:solidFill>
                <a:prstClr val="black"/>
              </a:solidFill>
              <a:cs typeface="Calibri"/>
            </a:endParaRPr>
          </a:p>
          <a:p>
            <a:pPr defTabSz="457200">
              <a:spcBef>
                <a:spcPts val="0"/>
              </a:spcBef>
              <a:spcAft>
                <a:spcPts val="0"/>
              </a:spcAft>
            </a:pPr>
            <a:r>
              <a:rPr lang="en-US" sz="2200" b="1">
                <a:solidFill>
                  <a:prstClr val="black"/>
                </a:solidFill>
                <a:latin typeface="+mn-lt"/>
                <a:ea typeface="+mn-ea"/>
              </a:rPr>
              <a:t>Graduate Assistant</a:t>
            </a:r>
            <a:endParaRPr lang="en-US">
              <a:solidFill>
                <a:prstClr val="black"/>
              </a:solidFill>
              <a:ea typeface="+mn-ea"/>
            </a:endParaRPr>
          </a:p>
          <a:p>
            <a:pPr defTabSz="457200" eaLnBrk="1" fontAlgn="auto" hangingPunct="1">
              <a:spcBef>
                <a:spcPts val="0"/>
              </a:spcBef>
              <a:spcAft>
                <a:spcPts val="0"/>
              </a:spcAft>
            </a:pPr>
            <a:r>
              <a:rPr lang="en-US" sz="2200">
                <a:solidFill>
                  <a:prstClr val="black"/>
                </a:solidFill>
                <a:latin typeface="+mn-lt"/>
                <a:ea typeface="+mn-ea"/>
              </a:rPr>
              <a:t>Cardinal Central</a:t>
            </a:r>
          </a:p>
          <a:p>
            <a:pPr defTabSz="457200" eaLnBrk="1" fontAlgn="auto" hangingPunct="1">
              <a:spcBef>
                <a:spcPts val="0"/>
              </a:spcBef>
              <a:spcAft>
                <a:spcPts val="0"/>
              </a:spcAft>
            </a:pPr>
            <a:r>
              <a:rPr lang="en-US" sz="2200">
                <a:solidFill>
                  <a:prstClr val="black"/>
                </a:solidFill>
                <a:latin typeface="+mn-lt"/>
                <a:ea typeface="+mn-ea"/>
              </a:rPr>
              <a:t>SC 120    </a:t>
            </a:r>
            <a:endParaRPr lang="en-US" sz="2200">
              <a:solidFill>
                <a:prstClr val="black"/>
              </a:solidFill>
              <a:latin typeface="+mn-lt"/>
              <a:ea typeface="+mn-ea"/>
              <a:cs typeface="Calibri"/>
            </a:endParaRPr>
          </a:p>
          <a:p>
            <a:pPr defTabSz="457200" eaLnBrk="1" fontAlgn="auto" hangingPunct="1">
              <a:spcBef>
                <a:spcPts val="0"/>
              </a:spcBef>
              <a:spcAft>
                <a:spcPts val="0"/>
              </a:spcAft>
            </a:pPr>
            <a:r>
              <a:rPr lang="en-US" sz="2200">
                <a:solidFill>
                  <a:srgbClr val="0000FF"/>
                </a:solidFill>
                <a:latin typeface="+mn-lt"/>
                <a:ea typeface="+mn-ea"/>
                <a:hlinkClick r:id="rId2">
                  <a:extLst>
                    <a:ext uri="{A12FA001-AC4F-418D-AE19-62706E023703}">
                      <ahyp:hlinkClr xmlns:ahyp="http://schemas.microsoft.com/office/drawing/2018/hyperlinkcolor" val="tx"/>
                    </a:ext>
                  </a:extLst>
                </a:hlinkClick>
              </a:rPr>
              <a:t>innocent.ugochukwu@bsu.edu</a:t>
            </a:r>
            <a:r>
              <a:rPr lang="en-US" sz="2200">
                <a:solidFill>
                  <a:srgbClr val="0000FF"/>
                </a:solidFill>
                <a:latin typeface="+mn-lt"/>
                <a:ea typeface="+mn-ea"/>
              </a:rPr>
              <a:t> </a:t>
            </a:r>
            <a:endParaRPr lang="en-US" sz="2200">
              <a:solidFill>
                <a:srgbClr val="0000FF"/>
              </a:solidFill>
              <a:latin typeface="+mn-lt"/>
              <a:ea typeface="+mn-ea"/>
              <a:cs typeface="Calibri"/>
            </a:endParaRPr>
          </a:p>
        </p:txBody>
      </p:sp>
      <p:sp>
        <p:nvSpPr>
          <p:cNvPr id="10" name="Rectangle 9">
            <a:extLst>
              <a:ext uri="{FF2B5EF4-FFF2-40B4-BE49-F238E27FC236}">
                <a16:creationId xmlns:a16="http://schemas.microsoft.com/office/drawing/2014/main" id="{ACDE13E8-8697-4A50-8EFA-C614B06B9E09}"/>
              </a:ext>
            </a:extLst>
          </p:cNvPr>
          <p:cNvSpPr/>
          <p:nvPr/>
        </p:nvSpPr>
        <p:spPr>
          <a:xfrm>
            <a:off x="2378154" y="3128171"/>
            <a:ext cx="2742283" cy="2800767"/>
          </a:xfrm>
          <a:prstGeom prst="rect">
            <a:avLst/>
          </a:prstGeom>
        </p:spPr>
        <p:txBody>
          <a:bodyPr wrap="square" lIns="91440" tIns="45720" rIns="91440" bIns="45720" anchor="t">
            <a:spAutoFit/>
          </a:bodyPr>
          <a:lstStyle/>
          <a:p>
            <a:pPr defTabSz="457200">
              <a:spcBef>
                <a:spcPts val="0"/>
              </a:spcBef>
              <a:spcAft>
                <a:spcPts val="0"/>
              </a:spcAft>
            </a:pPr>
            <a:r>
              <a:rPr lang="en-US" sz="2200" b="1" u="sng">
                <a:latin typeface="+mn-lt"/>
                <a:ea typeface="+mn-ea"/>
              </a:rPr>
              <a:t>Eric Bales</a:t>
            </a:r>
          </a:p>
          <a:p>
            <a:pPr defTabSz="457200">
              <a:spcBef>
                <a:spcPts val="0"/>
              </a:spcBef>
              <a:spcAft>
                <a:spcPts val="0"/>
              </a:spcAft>
            </a:pPr>
            <a:r>
              <a:rPr lang="en-US" sz="2200" b="1">
                <a:solidFill>
                  <a:prstClr val="black"/>
                </a:solidFill>
                <a:latin typeface="+mn-lt"/>
                <a:ea typeface="+mn-ea"/>
              </a:rPr>
              <a:t>21</a:t>
            </a:r>
            <a:r>
              <a:rPr lang="en-US" sz="2200" b="1" baseline="30000">
                <a:solidFill>
                  <a:prstClr val="black"/>
                </a:solidFill>
                <a:latin typeface="+mn-lt"/>
                <a:ea typeface="+mn-ea"/>
              </a:rPr>
              <a:t>st</a:t>
            </a:r>
            <a:r>
              <a:rPr lang="en-US" sz="2200" b="1">
                <a:solidFill>
                  <a:prstClr val="black"/>
                </a:solidFill>
                <a:latin typeface="+mn-lt"/>
                <a:ea typeface="+mn-ea"/>
              </a:rPr>
              <a:t> Century Scholar Success Coach</a:t>
            </a:r>
            <a:endParaRPr lang="en-US" sz="2200">
              <a:solidFill>
                <a:prstClr val="black"/>
              </a:solidFill>
              <a:latin typeface="+mn-lt"/>
              <a:ea typeface="+mn-ea"/>
            </a:endParaRPr>
          </a:p>
          <a:p>
            <a:pPr defTabSz="457200" eaLnBrk="1" fontAlgn="auto" hangingPunct="1">
              <a:spcBef>
                <a:spcPts val="0"/>
              </a:spcBef>
              <a:spcAft>
                <a:spcPts val="0"/>
              </a:spcAft>
            </a:pPr>
            <a:r>
              <a:rPr lang="en-US" sz="2200">
                <a:solidFill>
                  <a:prstClr val="black"/>
                </a:solidFill>
                <a:latin typeface="+mn-lt"/>
                <a:ea typeface="+mn-ea"/>
              </a:rPr>
              <a:t>Cardinal Central</a:t>
            </a:r>
          </a:p>
          <a:p>
            <a:pPr defTabSz="457200" eaLnBrk="1" fontAlgn="auto" hangingPunct="1">
              <a:spcBef>
                <a:spcPts val="0"/>
              </a:spcBef>
              <a:spcAft>
                <a:spcPts val="0"/>
              </a:spcAft>
            </a:pPr>
            <a:r>
              <a:rPr lang="en-US" sz="2200">
                <a:solidFill>
                  <a:prstClr val="black"/>
                </a:solidFill>
                <a:latin typeface="+mn-lt"/>
                <a:ea typeface="+mn-ea"/>
              </a:rPr>
              <a:t>SC 120 </a:t>
            </a:r>
          </a:p>
          <a:p>
            <a:pPr defTabSz="457200" eaLnBrk="1" fontAlgn="auto" hangingPunct="1">
              <a:spcBef>
                <a:spcPts val="0"/>
              </a:spcBef>
              <a:spcAft>
                <a:spcPts val="0"/>
              </a:spcAft>
            </a:pPr>
            <a:r>
              <a:rPr lang="en-US" sz="2200">
                <a:solidFill>
                  <a:prstClr val="black"/>
                </a:solidFill>
                <a:latin typeface="+mn-lt"/>
                <a:ea typeface="+mn-ea"/>
              </a:rPr>
              <a:t>Phone: 765-285-3312</a:t>
            </a:r>
          </a:p>
          <a:p>
            <a:pPr defTabSz="457200" eaLnBrk="1" fontAlgn="auto" hangingPunct="1">
              <a:spcBef>
                <a:spcPts val="0"/>
              </a:spcBef>
              <a:spcAft>
                <a:spcPts val="0"/>
              </a:spcAft>
            </a:pPr>
            <a:r>
              <a:rPr lang="en-US" sz="2200">
                <a:solidFill>
                  <a:prstClr val="black"/>
                </a:solidFill>
                <a:latin typeface="+mn-lt"/>
                <a:ea typeface="+mn-ea"/>
                <a:hlinkClick r:id="rId3"/>
              </a:rPr>
              <a:t>eric.bales@bsu.edu</a:t>
            </a:r>
            <a:endParaRPr lang="en-US" sz="2200">
              <a:solidFill>
                <a:prstClr val="black"/>
              </a:solidFill>
              <a:latin typeface="+mn-lt"/>
              <a:ea typeface="+mn-ea"/>
            </a:endParaRPr>
          </a:p>
          <a:p>
            <a:pPr defTabSz="457200" eaLnBrk="1" fontAlgn="auto" hangingPunct="1">
              <a:spcBef>
                <a:spcPts val="0"/>
              </a:spcBef>
              <a:spcAft>
                <a:spcPts val="0"/>
              </a:spcAft>
            </a:pPr>
            <a:endParaRPr lang="en-US" sz="2200">
              <a:solidFill>
                <a:prstClr val="black"/>
              </a:solidFill>
              <a:latin typeface="+mn-lt"/>
              <a:ea typeface="+mn-ea"/>
            </a:endParaRPr>
          </a:p>
        </p:txBody>
      </p:sp>
      <p:pic>
        <p:nvPicPr>
          <p:cNvPr id="1028" name="Picture 4" descr="Eric Bales">
            <a:extLst>
              <a:ext uri="{FF2B5EF4-FFF2-40B4-BE49-F238E27FC236}">
                <a16:creationId xmlns:a16="http://schemas.microsoft.com/office/drawing/2014/main" id="{180D4E46-6473-46A4-AE53-FCE91DC0F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30" y="3121341"/>
            <a:ext cx="2018860" cy="21359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6282A0-C510-73E9-E593-38AECFE8CE69}"/>
              </a:ext>
            </a:extLst>
          </p:cNvPr>
          <p:cNvSpPr txBox="1"/>
          <p:nvPr/>
        </p:nvSpPr>
        <p:spPr>
          <a:xfrm>
            <a:off x="5283843" y="3123235"/>
            <a:ext cx="274320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u="sng" err="1">
                <a:latin typeface="Calibri"/>
                <a:ea typeface="MS PGothic"/>
                <a:cs typeface="Segoe UI"/>
              </a:rPr>
              <a:t>Jairett</a:t>
            </a:r>
            <a:r>
              <a:rPr lang="en-US" sz="2200" b="1" u="sng">
                <a:latin typeface="Calibri"/>
                <a:ea typeface="MS PGothic"/>
                <a:cs typeface="Segoe UI"/>
              </a:rPr>
              <a:t> Boyce</a:t>
            </a:r>
            <a:endParaRPr lang="en-US" sz="2200">
              <a:latin typeface="Calibri"/>
              <a:ea typeface="MS PGothic"/>
              <a:cs typeface="Segoe UI"/>
            </a:endParaRPr>
          </a:p>
          <a:p>
            <a:r>
              <a:rPr lang="en-US" sz="2200" b="1">
                <a:latin typeface="Calibri"/>
                <a:ea typeface="MS PGothic"/>
                <a:cs typeface="Segoe UI"/>
              </a:rPr>
              <a:t>Graduate Assistant</a:t>
            </a:r>
            <a:r>
              <a:rPr lang="en-US" sz="2200">
                <a:latin typeface="Calibri"/>
                <a:ea typeface="MS PGothic"/>
                <a:cs typeface="Segoe UI"/>
              </a:rPr>
              <a:t>​</a:t>
            </a:r>
          </a:p>
          <a:p>
            <a:r>
              <a:rPr lang="en-US" sz="2200">
                <a:latin typeface="Calibri"/>
                <a:ea typeface="MS PGothic"/>
                <a:cs typeface="Segoe UI"/>
              </a:rPr>
              <a:t>Cardinal Central​</a:t>
            </a:r>
          </a:p>
          <a:p>
            <a:r>
              <a:rPr lang="en-US" sz="2200">
                <a:latin typeface="Calibri"/>
                <a:ea typeface="MS PGothic"/>
                <a:cs typeface="Segoe UI"/>
              </a:rPr>
              <a:t>SC 120  ​ ​</a:t>
            </a:r>
          </a:p>
          <a:p>
            <a:r>
              <a:rPr lang="en-US" sz="2200" u="sng" err="1">
                <a:solidFill>
                  <a:srgbClr val="0000FF"/>
                </a:solidFill>
                <a:latin typeface="Calibri"/>
                <a:ea typeface="MS PGothic"/>
                <a:cs typeface="Segoe UI"/>
              </a:rPr>
              <a:t>jtboyce</a:t>
            </a:r>
            <a:r>
              <a:rPr lang="en-US" sz="2200" u="sng">
                <a:solidFill>
                  <a:srgbClr val="0000FF"/>
                </a:solidFill>
                <a:latin typeface="Calibri"/>
                <a:ea typeface="MS PGothic"/>
                <a:cs typeface="Segoe UI"/>
                <a:hlinkClick r:id="rId2">
                  <a:extLst>
                    <a:ext uri="{A12FA001-AC4F-418D-AE19-62706E023703}">
                      <ahyp:hlinkClr xmlns:ahyp="http://schemas.microsoft.com/office/drawing/2018/hyperlinkcolor" val="tx"/>
                    </a:ext>
                  </a:extLst>
                </a:hlinkClick>
              </a:rPr>
              <a:t>@bsu.edu</a:t>
            </a:r>
            <a:r>
              <a:rPr lang="en-US" sz="2200">
                <a:solidFill>
                  <a:srgbClr val="0000FF"/>
                </a:solidFill>
                <a:latin typeface="Calibri"/>
                <a:ea typeface="MS PGothic"/>
                <a:cs typeface="Segoe UI"/>
              </a:rPr>
              <a:t> </a:t>
            </a:r>
            <a:endParaRPr lang="en-US">
              <a:latin typeface="Calibri"/>
              <a:ea typeface="MS PGothic"/>
            </a:endParaRPr>
          </a:p>
        </p:txBody>
      </p:sp>
    </p:spTree>
    <p:extLst>
      <p:ext uri="{BB962C8B-B14F-4D97-AF65-F5344CB8AC3E}">
        <p14:creationId xmlns:p14="http://schemas.microsoft.com/office/powerpoint/2010/main" val="2070519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435"/>
            <a:ext cx="12192000" cy="1366092"/>
          </a:xfrm>
        </p:spPr>
        <p:txBody>
          <a:bodyPr>
            <a:normAutofit fontScale="90000"/>
          </a:bodyPr>
          <a:lstStyle/>
          <a:p>
            <a:pPr algn="ctr"/>
            <a:br>
              <a:rPr lang="en-US" sz="5400"/>
            </a:br>
            <a:r>
              <a:rPr lang="en-US" sz="5400"/>
              <a:t>Cardinal Central </a:t>
            </a:r>
            <a:br>
              <a:rPr lang="en-US" sz="5400"/>
            </a:br>
            <a:r>
              <a:rPr lang="en-US" sz="5400"/>
              <a:t>Student Center - Room 120</a:t>
            </a:r>
            <a:br>
              <a:rPr lang="en-US" sz="5400"/>
            </a:br>
            <a:br>
              <a:rPr lang="en-US"/>
            </a:br>
            <a:endParaRPr lang="en-US"/>
          </a:p>
        </p:txBody>
      </p:sp>
      <p:sp>
        <p:nvSpPr>
          <p:cNvPr id="6" name="Rectangle 5"/>
          <p:cNvSpPr/>
          <p:nvPr/>
        </p:nvSpPr>
        <p:spPr>
          <a:xfrm>
            <a:off x="110067" y="1723862"/>
            <a:ext cx="7205133" cy="3323987"/>
          </a:xfrm>
          <a:prstGeom prst="rect">
            <a:avLst/>
          </a:prstGeom>
        </p:spPr>
        <p:txBody>
          <a:bodyPr wrap="square">
            <a:spAutoFit/>
          </a:bodyPr>
          <a:lstStyle/>
          <a:p>
            <a:pPr defTabSz="457200" eaLnBrk="1" fontAlgn="auto" hangingPunct="1">
              <a:spcBef>
                <a:spcPts val="0"/>
              </a:spcBef>
              <a:spcAft>
                <a:spcPts val="0"/>
              </a:spcAft>
            </a:pPr>
            <a:r>
              <a:rPr lang="en-US" sz="2800" b="1">
                <a:solidFill>
                  <a:prstClr val="black"/>
                </a:solidFill>
                <a:latin typeface="+mn-lt"/>
                <a:ea typeface="+mn-ea"/>
              </a:rPr>
              <a:t>We will contact you about:</a:t>
            </a:r>
          </a:p>
          <a:p>
            <a:pPr marL="914400" lvl="1" indent="-457200" defTabSz="457200" eaLnBrk="1" fontAlgn="auto" hangingPunct="1">
              <a:spcBef>
                <a:spcPts val="0"/>
              </a:spcBef>
              <a:spcAft>
                <a:spcPts val="0"/>
              </a:spcAft>
              <a:buFont typeface="Wingdings" panose="05000000000000000000" pitchFamily="2" charset="2"/>
              <a:buChar char="§"/>
            </a:pPr>
            <a:r>
              <a:rPr lang="en-US" sz="2600">
                <a:solidFill>
                  <a:prstClr val="black"/>
                </a:solidFill>
              </a:rPr>
              <a:t>Programs and events </a:t>
            </a:r>
            <a:endParaRPr lang="en-US" sz="2600">
              <a:solidFill>
                <a:prstClr val="black"/>
              </a:solidFill>
              <a:latin typeface="+mn-lt"/>
              <a:ea typeface="+mn-ea"/>
            </a:endParaRPr>
          </a:p>
          <a:p>
            <a:pPr marL="914400" lvl="1" indent="-457200" defTabSz="457200" eaLnBrk="1" fontAlgn="auto" hangingPunct="1">
              <a:spcBef>
                <a:spcPts val="0"/>
              </a:spcBef>
              <a:spcAft>
                <a:spcPts val="0"/>
              </a:spcAft>
              <a:buFont typeface="Wingdings" panose="05000000000000000000" pitchFamily="2" charset="2"/>
              <a:buChar char="§"/>
            </a:pPr>
            <a:r>
              <a:rPr lang="en-US" sz="2600">
                <a:solidFill>
                  <a:prstClr val="black"/>
                </a:solidFill>
                <a:latin typeface="+mn-lt"/>
                <a:ea typeface="+mn-ea"/>
              </a:rPr>
              <a:t>Academic alerts </a:t>
            </a:r>
          </a:p>
          <a:p>
            <a:pPr marL="914400" lvl="1" indent="-457200" defTabSz="457200" eaLnBrk="1" fontAlgn="auto" hangingPunct="1">
              <a:spcBef>
                <a:spcPts val="0"/>
              </a:spcBef>
              <a:spcAft>
                <a:spcPts val="0"/>
              </a:spcAft>
              <a:buFont typeface="Wingdings" panose="05000000000000000000" pitchFamily="2" charset="2"/>
              <a:buChar char="§"/>
            </a:pPr>
            <a:r>
              <a:rPr lang="en-US" sz="2600">
                <a:solidFill>
                  <a:prstClr val="black"/>
                </a:solidFill>
                <a:latin typeface="+mn-lt"/>
                <a:ea typeface="+mn-ea"/>
              </a:rPr>
              <a:t>Institutional holds </a:t>
            </a:r>
          </a:p>
          <a:p>
            <a:pPr marL="914400" lvl="1" indent="-457200" defTabSz="457200" eaLnBrk="1" fontAlgn="auto" hangingPunct="1">
              <a:spcBef>
                <a:spcPts val="0"/>
              </a:spcBef>
              <a:spcAft>
                <a:spcPts val="0"/>
              </a:spcAft>
              <a:buFont typeface="Wingdings" panose="05000000000000000000" pitchFamily="2" charset="2"/>
              <a:buChar char="§"/>
            </a:pPr>
            <a:r>
              <a:rPr lang="en-US" sz="2600">
                <a:solidFill>
                  <a:prstClr val="black"/>
                </a:solidFill>
                <a:latin typeface="+mn-lt"/>
                <a:ea typeface="+mn-ea"/>
              </a:rPr>
              <a:t>Course registration</a:t>
            </a:r>
          </a:p>
          <a:p>
            <a:pPr marL="914400" lvl="1" indent="-457200" defTabSz="457200" eaLnBrk="1" fontAlgn="auto" hangingPunct="1">
              <a:spcBef>
                <a:spcPts val="0"/>
              </a:spcBef>
              <a:spcAft>
                <a:spcPts val="0"/>
              </a:spcAft>
              <a:buFont typeface="Wingdings" panose="05000000000000000000" pitchFamily="2" charset="2"/>
              <a:buChar char="§"/>
            </a:pPr>
            <a:r>
              <a:rPr lang="en-US" sz="2600">
                <a:solidFill>
                  <a:prstClr val="black"/>
                </a:solidFill>
                <a:latin typeface="+mn-lt"/>
                <a:ea typeface="+mn-ea"/>
              </a:rPr>
              <a:t>30-hour credit completion</a:t>
            </a:r>
          </a:p>
          <a:p>
            <a:pPr marL="914400" lvl="1" indent="-457200" defTabSz="457200" eaLnBrk="1" fontAlgn="auto" hangingPunct="1">
              <a:spcBef>
                <a:spcPts val="0"/>
              </a:spcBef>
              <a:spcAft>
                <a:spcPts val="0"/>
              </a:spcAft>
              <a:buFont typeface="Wingdings" panose="05000000000000000000" pitchFamily="2" charset="2"/>
              <a:buChar char="§"/>
            </a:pPr>
            <a:r>
              <a:rPr lang="en-US" sz="2600">
                <a:solidFill>
                  <a:prstClr val="black"/>
                </a:solidFill>
                <a:latin typeface="+mn-lt"/>
                <a:ea typeface="+mn-ea"/>
              </a:rPr>
              <a:t>Academic probation</a:t>
            </a:r>
          </a:p>
          <a:p>
            <a:pPr marL="914400" lvl="1" indent="-457200" defTabSz="457200" eaLnBrk="1" fontAlgn="auto" hangingPunct="1">
              <a:spcBef>
                <a:spcPts val="0"/>
              </a:spcBef>
              <a:spcAft>
                <a:spcPts val="0"/>
              </a:spcAft>
              <a:buFont typeface="Wingdings" panose="05000000000000000000" pitchFamily="2" charset="2"/>
              <a:buChar char="§"/>
            </a:pPr>
            <a:r>
              <a:rPr lang="en-US" sz="2600">
                <a:solidFill>
                  <a:srgbClr val="FE0000"/>
                </a:solidFill>
                <a:latin typeface="+mn-lt"/>
                <a:ea typeface="+mn-ea"/>
              </a:rPr>
              <a:t>EAB Navigate </a:t>
            </a:r>
          </a:p>
        </p:txBody>
      </p:sp>
      <p:sp>
        <p:nvSpPr>
          <p:cNvPr id="7" name="Rectangle 6"/>
          <p:cNvSpPr/>
          <p:nvPr/>
        </p:nvSpPr>
        <p:spPr>
          <a:xfrm>
            <a:off x="7424057" y="3457274"/>
            <a:ext cx="4767943" cy="2492990"/>
          </a:xfrm>
          <a:prstGeom prst="rect">
            <a:avLst/>
          </a:prstGeom>
          <a:solidFill>
            <a:schemeClr val="accent5">
              <a:lumMod val="40000"/>
              <a:lumOff val="60000"/>
            </a:schemeClr>
          </a:solidFill>
        </p:spPr>
        <p:txBody>
          <a:bodyPr wrap="square">
            <a:spAutoFit/>
          </a:bodyPr>
          <a:lstStyle/>
          <a:p>
            <a:pPr marL="0" lvl="2" algn="ctr" defTabSz="457200" eaLnBrk="1" fontAlgn="auto" hangingPunct="1">
              <a:spcBef>
                <a:spcPts val="0"/>
              </a:spcBef>
              <a:spcAft>
                <a:spcPts val="0"/>
              </a:spcAft>
            </a:pPr>
            <a:r>
              <a:rPr lang="en-US" sz="2600">
                <a:solidFill>
                  <a:prstClr val="black"/>
                </a:solidFill>
                <a:latin typeface="+mn-lt"/>
                <a:ea typeface="+mn-ea"/>
              </a:rPr>
              <a:t>Before you make </a:t>
            </a:r>
            <a:r>
              <a:rPr lang="en-US" sz="2600" b="1" u="sng">
                <a:solidFill>
                  <a:prstClr val="black"/>
                </a:solidFill>
                <a:latin typeface="+mn-lt"/>
                <a:ea typeface="+mn-ea"/>
              </a:rPr>
              <a:t>ANY</a:t>
            </a:r>
            <a:r>
              <a:rPr lang="en-US" sz="2600">
                <a:solidFill>
                  <a:prstClr val="black"/>
                </a:solidFill>
                <a:latin typeface="+mn-lt"/>
                <a:ea typeface="+mn-ea"/>
              </a:rPr>
              <a:t> decisions regarding your registration </a:t>
            </a:r>
          </a:p>
          <a:p>
            <a:pPr marL="0" lvl="2" algn="ctr" defTabSz="457200" eaLnBrk="1" fontAlgn="auto" hangingPunct="1">
              <a:spcBef>
                <a:spcPts val="0"/>
              </a:spcBef>
              <a:spcAft>
                <a:spcPts val="0"/>
              </a:spcAft>
            </a:pPr>
            <a:r>
              <a:rPr lang="en-US" sz="2600">
                <a:solidFill>
                  <a:prstClr val="black"/>
                </a:solidFill>
                <a:latin typeface="+mn-lt"/>
                <a:ea typeface="+mn-ea"/>
              </a:rPr>
              <a:t>speak with us about the impact  to your scholar award status!</a:t>
            </a:r>
          </a:p>
          <a:p>
            <a:pPr marL="0" lvl="2" algn="ctr" defTabSz="457200" eaLnBrk="1" fontAlgn="auto" hangingPunct="1">
              <a:spcBef>
                <a:spcPts val="0"/>
              </a:spcBef>
              <a:spcAft>
                <a:spcPts val="0"/>
              </a:spcAft>
            </a:pPr>
            <a:r>
              <a:rPr lang="en-US" sz="2600" b="1">
                <a:solidFill>
                  <a:prstClr val="black"/>
                </a:solidFill>
                <a:latin typeface="+mn-lt"/>
                <a:ea typeface="+mn-ea"/>
              </a:rPr>
              <a:t>Contact us with any questions   or concerns! </a:t>
            </a:r>
          </a:p>
        </p:txBody>
      </p:sp>
      <p:sp>
        <p:nvSpPr>
          <p:cNvPr id="8" name="Rectangle 7"/>
          <p:cNvSpPr/>
          <p:nvPr/>
        </p:nvSpPr>
        <p:spPr>
          <a:xfrm>
            <a:off x="7424057" y="1695735"/>
            <a:ext cx="4767943" cy="1723549"/>
          </a:xfrm>
          <a:prstGeom prst="rect">
            <a:avLst/>
          </a:prstGeom>
          <a:solidFill>
            <a:srgbClr val="FFFF00"/>
          </a:solidFill>
        </p:spPr>
        <p:txBody>
          <a:bodyPr wrap="square">
            <a:spAutoFit/>
          </a:bodyPr>
          <a:lstStyle/>
          <a:p>
            <a:pPr algn="ctr" defTabSz="457200" eaLnBrk="1" fontAlgn="auto" hangingPunct="1">
              <a:spcBef>
                <a:spcPts val="0"/>
              </a:spcBef>
              <a:spcAft>
                <a:spcPts val="0"/>
              </a:spcAft>
            </a:pPr>
            <a:r>
              <a:rPr lang="en-US" sz="2800" b="1">
                <a:solidFill>
                  <a:prstClr val="black"/>
                </a:solidFill>
                <a:latin typeface="+mn-lt"/>
                <a:ea typeface="+mn-ea"/>
              </a:rPr>
              <a:t>We expect you to:</a:t>
            </a:r>
          </a:p>
          <a:p>
            <a:pPr marL="640080" lvl="1" indent="-457200" defTabSz="457200" eaLnBrk="1" fontAlgn="auto" hangingPunct="1">
              <a:spcBef>
                <a:spcPts val="0"/>
              </a:spcBef>
              <a:spcAft>
                <a:spcPts val="0"/>
              </a:spcAft>
              <a:buFont typeface="Wingdings" panose="05000000000000000000" pitchFamily="2" charset="2"/>
              <a:buChar char="§"/>
            </a:pPr>
            <a:r>
              <a:rPr lang="en-US" sz="2600">
                <a:solidFill>
                  <a:prstClr val="black"/>
                </a:solidFill>
                <a:latin typeface="+mn-lt"/>
                <a:ea typeface="+mn-ea"/>
              </a:rPr>
              <a:t> Setup your </a:t>
            </a:r>
            <a:r>
              <a:rPr lang="en-US" sz="2600">
                <a:solidFill>
                  <a:srgbClr val="FF0000"/>
                </a:solidFill>
                <a:latin typeface="+mn-lt"/>
                <a:ea typeface="+mn-ea"/>
              </a:rPr>
              <a:t>voicemail</a:t>
            </a:r>
          </a:p>
          <a:p>
            <a:pPr marL="640080" lvl="1" indent="-457200" defTabSz="457200" eaLnBrk="1" fontAlgn="auto" hangingPunct="1">
              <a:spcBef>
                <a:spcPts val="0"/>
              </a:spcBef>
              <a:spcAft>
                <a:spcPts val="0"/>
              </a:spcAft>
              <a:buFont typeface="Wingdings" panose="05000000000000000000" pitchFamily="2" charset="2"/>
              <a:buChar char="§"/>
            </a:pPr>
            <a:r>
              <a:rPr lang="en-US" sz="2600">
                <a:solidFill>
                  <a:prstClr val="black"/>
                </a:solidFill>
                <a:latin typeface="+mn-lt"/>
                <a:ea typeface="+mn-ea"/>
              </a:rPr>
              <a:t> Check your </a:t>
            </a:r>
            <a:r>
              <a:rPr lang="en-US" sz="2600">
                <a:solidFill>
                  <a:srgbClr val="FF0000"/>
                </a:solidFill>
                <a:latin typeface="+mn-lt"/>
                <a:ea typeface="+mn-ea"/>
              </a:rPr>
              <a:t>Ball State Email </a:t>
            </a:r>
            <a:endParaRPr lang="en-US" sz="2600">
              <a:latin typeface="+mn-lt"/>
              <a:ea typeface="+mn-ea"/>
            </a:endParaRPr>
          </a:p>
          <a:p>
            <a:pPr marL="640080" lvl="1" indent="-457200" defTabSz="457200" eaLnBrk="1" fontAlgn="auto" hangingPunct="1">
              <a:spcBef>
                <a:spcPts val="0"/>
              </a:spcBef>
              <a:spcAft>
                <a:spcPts val="0"/>
              </a:spcAft>
              <a:buFont typeface="Wingdings" panose="05000000000000000000" pitchFamily="2" charset="2"/>
              <a:buChar char="§"/>
            </a:pPr>
            <a:r>
              <a:rPr lang="en-US" sz="2600">
                <a:latin typeface="+mn-lt"/>
                <a:ea typeface="+mn-ea"/>
              </a:rPr>
              <a:t> </a:t>
            </a:r>
            <a:r>
              <a:rPr lang="en-US" sz="2600">
                <a:solidFill>
                  <a:srgbClr val="FF0000"/>
                </a:solidFill>
                <a:latin typeface="+mn-lt"/>
                <a:ea typeface="+mn-ea"/>
              </a:rPr>
              <a:t>Meet</a:t>
            </a:r>
            <a:r>
              <a:rPr lang="en-US" sz="2600">
                <a:latin typeface="+mn-lt"/>
                <a:ea typeface="+mn-ea"/>
              </a:rPr>
              <a:t> when requested</a:t>
            </a:r>
            <a:endParaRPr lang="en-US" sz="2600" b="1">
              <a:latin typeface="+mn-lt"/>
              <a:ea typeface="+mn-ea"/>
              <a:cs typeface="NewsGoth BT"/>
            </a:endParaRPr>
          </a:p>
        </p:txBody>
      </p:sp>
      <p:sp>
        <p:nvSpPr>
          <p:cNvPr id="9" name="TextBox 8"/>
          <p:cNvSpPr txBox="1"/>
          <p:nvPr/>
        </p:nvSpPr>
        <p:spPr>
          <a:xfrm>
            <a:off x="183390" y="5390944"/>
            <a:ext cx="6747933" cy="923330"/>
          </a:xfrm>
          <a:prstGeom prst="rect">
            <a:avLst/>
          </a:prstGeom>
          <a:noFill/>
        </p:spPr>
        <p:txBody>
          <a:bodyPr wrap="square" rtlCol="0">
            <a:spAutoFit/>
          </a:bodyPr>
          <a:lstStyle/>
          <a:p>
            <a:pPr algn="ctr"/>
            <a:r>
              <a:rPr lang="en-US" b="1"/>
              <a:t>Our website has lots of information including FAQs</a:t>
            </a:r>
          </a:p>
          <a:p>
            <a:pPr algn="ctr"/>
            <a:r>
              <a:rPr lang="en-US" u="sng">
                <a:solidFill>
                  <a:srgbClr val="0000FF"/>
                </a:solidFill>
              </a:rPr>
              <a:t>https://www.bsu.edu/about/administrativeoffices/epm/cardinal-central/additional-services/21st-century-scholars</a:t>
            </a:r>
            <a:r>
              <a:rPr lang="en-US"/>
              <a:t> </a:t>
            </a:r>
          </a:p>
        </p:txBody>
      </p:sp>
    </p:spTree>
    <p:extLst>
      <p:ext uri="{BB962C8B-B14F-4D97-AF65-F5344CB8AC3E}">
        <p14:creationId xmlns:p14="http://schemas.microsoft.com/office/powerpoint/2010/main" val="2634935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66092"/>
          </a:xfrm>
        </p:spPr>
        <p:txBody>
          <a:bodyPr>
            <a:normAutofit/>
          </a:bodyPr>
          <a:lstStyle/>
          <a:p>
            <a:pPr algn="ctr"/>
            <a:r>
              <a:rPr lang="en-US" sz="5400">
                <a:ea typeface="MS PGothic"/>
              </a:rPr>
              <a:t>EAB Navigate</a:t>
            </a:r>
            <a:endParaRPr lang="en-US"/>
          </a:p>
        </p:txBody>
      </p:sp>
      <p:sp>
        <p:nvSpPr>
          <p:cNvPr id="4" name="TextBox 3">
            <a:extLst>
              <a:ext uri="{FF2B5EF4-FFF2-40B4-BE49-F238E27FC236}">
                <a16:creationId xmlns:a16="http://schemas.microsoft.com/office/drawing/2014/main" id="{55D964B7-5A61-4935-9945-8452926262A1}"/>
              </a:ext>
            </a:extLst>
          </p:cNvPr>
          <p:cNvSpPr txBox="1"/>
          <p:nvPr/>
        </p:nvSpPr>
        <p:spPr>
          <a:xfrm>
            <a:off x="649224" y="3767328"/>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A89F178B-7493-4F29-BFF6-8CA7689EDFCD}"/>
              </a:ext>
            </a:extLst>
          </p:cNvPr>
          <p:cNvSpPr txBox="1"/>
          <p:nvPr/>
        </p:nvSpPr>
        <p:spPr>
          <a:xfrm>
            <a:off x="232299" y="3985740"/>
            <a:ext cx="11727401" cy="1938992"/>
          </a:xfrm>
          <a:prstGeom prst="rect">
            <a:avLst/>
          </a:prstGeom>
          <a:noFill/>
        </p:spPr>
        <p:txBody>
          <a:bodyPr wrap="square" rtlCol="0">
            <a:spAutoFit/>
          </a:bodyPr>
          <a:lstStyle/>
          <a:p>
            <a:r>
              <a:rPr lang="en-US" sz="2400"/>
              <a:t>EAB Navigate is part of a university-wide strategic plan to increase academic success and </a:t>
            </a:r>
          </a:p>
          <a:p>
            <a:r>
              <a:rPr lang="en-US" sz="2400"/>
              <a:t>student retention.  A great benefit of having EAB Navigate is the ability for faculty to issue early alerts/progress reports. This early alert progress reporting system is an intentional approach to outreach and support of students who are struggling academically early enough in the semester to help them find the resources they need to be successful at Ball State.</a:t>
            </a:r>
          </a:p>
        </p:txBody>
      </p:sp>
      <p:pic>
        <p:nvPicPr>
          <p:cNvPr id="6" name="Picture 5">
            <a:extLst>
              <a:ext uri="{FF2B5EF4-FFF2-40B4-BE49-F238E27FC236}">
                <a16:creationId xmlns:a16="http://schemas.microsoft.com/office/drawing/2014/main" id="{32951F9C-445A-4E73-9729-3C0B48275AEA}"/>
              </a:ext>
            </a:extLst>
          </p:cNvPr>
          <p:cNvPicPr/>
          <p:nvPr/>
        </p:nvPicPr>
        <p:blipFill rotWithShape="1">
          <a:blip r:embed="rId2"/>
          <a:srcRect t="8560" r="51389" b="47654"/>
          <a:stretch/>
        </p:blipFill>
        <p:spPr bwMode="auto">
          <a:xfrm>
            <a:off x="0" y="1643670"/>
            <a:ext cx="12192000" cy="2280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0076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66092"/>
          </a:xfrm>
        </p:spPr>
        <p:txBody>
          <a:bodyPr>
            <a:normAutofit fontScale="90000"/>
          </a:bodyPr>
          <a:lstStyle/>
          <a:p>
            <a:pPr algn="ctr"/>
            <a:br>
              <a:rPr lang="en-US" sz="5400"/>
            </a:br>
            <a:r>
              <a:rPr lang="en-US" sz="5400">
                <a:ea typeface="MS PGothic"/>
              </a:rPr>
              <a:t>Navigate</a:t>
            </a:r>
            <a:br>
              <a:rPr lang="en-US"/>
            </a:br>
            <a:endParaRPr lang="en-US"/>
          </a:p>
        </p:txBody>
      </p:sp>
      <p:sp>
        <p:nvSpPr>
          <p:cNvPr id="4" name="TextBox 3">
            <a:extLst>
              <a:ext uri="{FF2B5EF4-FFF2-40B4-BE49-F238E27FC236}">
                <a16:creationId xmlns:a16="http://schemas.microsoft.com/office/drawing/2014/main" id="{E80C6EBB-8BB0-412C-BCDC-6A60378A7CA0}"/>
              </a:ext>
            </a:extLst>
          </p:cNvPr>
          <p:cNvSpPr txBox="1"/>
          <p:nvPr/>
        </p:nvSpPr>
        <p:spPr>
          <a:xfrm>
            <a:off x="201930" y="2164823"/>
            <a:ext cx="11392307" cy="4001095"/>
          </a:xfrm>
          <a:prstGeom prst="rect">
            <a:avLst/>
          </a:prstGeom>
          <a:noFill/>
        </p:spPr>
        <p:txBody>
          <a:bodyPr wrap="square" lIns="91440" tIns="45720" rIns="91440" bIns="45720" rtlCol="0" anchor="t">
            <a:spAutoFit/>
          </a:bodyPr>
          <a:lstStyle/>
          <a:p>
            <a:pPr>
              <a:spcBef>
                <a:spcPts val="0"/>
              </a:spcBef>
              <a:spcAft>
                <a:spcPts val="1200"/>
              </a:spcAft>
            </a:pPr>
            <a:r>
              <a:rPr lang="en-US" sz="2800" b="1">
                <a:solidFill>
                  <a:srgbClr val="FF0000"/>
                </a:solidFill>
                <a:latin typeface="Calibri"/>
                <a:ea typeface="MS PGothic"/>
                <a:cs typeface="Calibri"/>
              </a:rPr>
              <a:t>Who will use Navigate?</a:t>
            </a:r>
            <a:r>
              <a:rPr lang="en-US" sz="2800">
                <a:latin typeface="Calibri"/>
                <a:ea typeface="MS PGothic"/>
                <a:cs typeface="Calibri"/>
              </a:rPr>
              <a:t> academic a</a:t>
            </a:r>
            <a:r>
              <a:rPr lang="en-US" sz="2600">
                <a:latin typeface="Calibri"/>
                <a:ea typeface="MS PGothic"/>
                <a:cs typeface="Calibri"/>
              </a:rPr>
              <a:t>dvisors, faculty, and Care Units such as Online and Strategic Learning, Learning Center, Cardinal Central… and STUDENTS </a:t>
            </a:r>
            <a:r>
              <a:rPr lang="en-US" sz="2200" b="1" i="1">
                <a:latin typeface="Calibri"/>
                <a:ea typeface="MS PGothic"/>
                <a:cs typeface="Calibri"/>
              </a:rPr>
              <a:t>(21</a:t>
            </a:r>
            <a:r>
              <a:rPr lang="en-US" sz="2200" b="1" i="1" baseline="30000">
                <a:latin typeface="Calibri"/>
                <a:ea typeface="MS PGothic"/>
                <a:cs typeface="Calibri"/>
              </a:rPr>
              <a:t>st</a:t>
            </a:r>
            <a:r>
              <a:rPr lang="en-US" sz="2200" b="1" i="1">
                <a:latin typeface="Calibri"/>
                <a:ea typeface="MS PGothic"/>
                <a:cs typeface="Calibri"/>
              </a:rPr>
              <a:t> Century Scholar Support Specialists :Eric Bales, Innocent </a:t>
            </a:r>
            <a:r>
              <a:rPr lang="en-US" sz="2200" b="1" i="1">
                <a:latin typeface="Calibri"/>
                <a:ea typeface="Calibri"/>
                <a:cs typeface="Calibri"/>
              </a:rPr>
              <a:t>Ugochukwu, or </a:t>
            </a:r>
            <a:r>
              <a:rPr lang="en-US" sz="2200" b="1" i="1" err="1">
                <a:latin typeface="Calibri"/>
                <a:ea typeface="Calibri"/>
                <a:cs typeface="Calibri"/>
              </a:rPr>
              <a:t>Jairett</a:t>
            </a:r>
            <a:r>
              <a:rPr lang="en-US" sz="2200" b="1" i="1">
                <a:latin typeface="Calibri"/>
                <a:ea typeface="Calibri"/>
                <a:cs typeface="Calibri"/>
              </a:rPr>
              <a:t> Boyce)</a:t>
            </a:r>
            <a:endParaRPr lang="en-US" sz="2200" b="1" i="1">
              <a:solidFill>
                <a:srgbClr val="000000"/>
              </a:solidFill>
              <a:latin typeface="MS PGothic"/>
              <a:ea typeface="MS PGothic"/>
              <a:cs typeface="Calibri"/>
            </a:endParaRPr>
          </a:p>
          <a:p>
            <a:pPr>
              <a:spcAft>
                <a:spcPts val="600"/>
              </a:spcAft>
            </a:pPr>
            <a:endParaRPr lang="en-US" sz="2800" b="1">
              <a:solidFill>
                <a:srgbClr val="FF0000"/>
              </a:solidFill>
            </a:endParaRPr>
          </a:p>
          <a:p>
            <a:pPr>
              <a:spcAft>
                <a:spcPts val="600"/>
              </a:spcAft>
            </a:pPr>
            <a:r>
              <a:rPr lang="en-US" sz="2800" b="1">
                <a:solidFill>
                  <a:srgbClr val="FF0000"/>
                </a:solidFill>
              </a:rPr>
              <a:t>How will we use it? </a:t>
            </a:r>
          </a:p>
          <a:p>
            <a:pPr marL="457200" indent="-457200">
              <a:spcAft>
                <a:spcPts val="0"/>
              </a:spcAft>
              <a:buFont typeface="Arial" panose="020B0604020202020204" pitchFamily="34" charset="0"/>
              <a:buChar char="•"/>
            </a:pPr>
            <a:r>
              <a:rPr lang="en-US" sz="2600">
                <a:latin typeface="Calibri"/>
                <a:ea typeface="MS PGothic"/>
                <a:cs typeface="Calibri"/>
              </a:rPr>
              <a:t>Appointments with advisors and the Learning Center </a:t>
            </a:r>
            <a:endParaRPr lang="en-US" sz="2400"/>
          </a:p>
          <a:p>
            <a:pPr marL="457200" indent="-457200">
              <a:spcAft>
                <a:spcPts val="0"/>
              </a:spcAft>
              <a:buFont typeface="Arial" panose="020B0604020202020204" pitchFamily="34" charset="0"/>
              <a:buChar char="•"/>
            </a:pPr>
            <a:r>
              <a:rPr lang="en-US" sz="2600"/>
              <a:t>Notes </a:t>
            </a:r>
            <a:endParaRPr lang="en-US" sz="2400"/>
          </a:p>
          <a:p>
            <a:pPr marL="457200" indent="-457200">
              <a:spcAft>
                <a:spcPts val="0"/>
              </a:spcAft>
              <a:buFont typeface="Arial" panose="020B0604020202020204" pitchFamily="34" charset="0"/>
              <a:buChar char="•"/>
            </a:pPr>
            <a:r>
              <a:rPr lang="en-US" sz="2600"/>
              <a:t>Progress Reports</a:t>
            </a:r>
          </a:p>
          <a:p>
            <a:pPr marL="457200" indent="-457200">
              <a:spcAft>
                <a:spcPts val="0"/>
              </a:spcAft>
              <a:buFont typeface="Arial" panose="020B0604020202020204" pitchFamily="34" charset="0"/>
              <a:buChar char="•"/>
            </a:pPr>
            <a:r>
              <a:rPr lang="en-US" sz="2600"/>
              <a:t>Campaigns</a:t>
            </a:r>
            <a:endParaRPr lang="en-US" sz="2400"/>
          </a:p>
        </p:txBody>
      </p:sp>
    </p:spTree>
    <p:extLst>
      <p:ext uri="{BB962C8B-B14F-4D97-AF65-F5344CB8AC3E}">
        <p14:creationId xmlns:p14="http://schemas.microsoft.com/office/powerpoint/2010/main" val="1109309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bodyPr>
          <a:lstStyle/>
          <a:p>
            <a:pPr algn="ctr"/>
            <a:r>
              <a:rPr lang="en-US" altLang="en-US"/>
              <a:t>ScholarCore</a:t>
            </a:r>
          </a:p>
        </p:txBody>
      </p:sp>
      <p:sp>
        <p:nvSpPr>
          <p:cNvPr id="3" name="TextBox 2"/>
          <p:cNvSpPr txBox="1"/>
          <p:nvPr/>
        </p:nvSpPr>
        <p:spPr>
          <a:xfrm>
            <a:off x="159108" y="2281428"/>
            <a:ext cx="8904512" cy="3631763"/>
          </a:xfrm>
          <a:prstGeom prst="rect">
            <a:avLst/>
          </a:prstGeom>
          <a:noFill/>
          <a:effectLst>
            <a:glow>
              <a:srgbClr val="FF0000">
                <a:alpha val="60000"/>
              </a:srgbClr>
            </a:glow>
          </a:effectLst>
        </p:spPr>
        <p:txBody>
          <a:bodyPr wrap="square" rtlCol="0">
            <a:spAutoFit/>
          </a:bodyPr>
          <a:lstStyle/>
          <a:p>
            <a:pPr algn="ctr" defTabSz="457200" eaLnBrk="1" fontAlgn="auto" hangingPunct="1">
              <a:spcBef>
                <a:spcPts val="0"/>
              </a:spcBef>
              <a:spcAft>
                <a:spcPts val="0"/>
              </a:spcAft>
            </a:pPr>
            <a:r>
              <a:rPr lang="en-US" sz="3200" b="1">
                <a:solidFill>
                  <a:prstClr val="black"/>
                </a:solidFill>
                <a:latin typeface="Calibri"/>
                <a:cs typeface="NewsGoth BT"/>
              </a:rPr>
              <a:t>What is ScholarCore?</a:t>
            </a:r>
          </a:p>
          <a:p>
            <a:pPr algn="ctr" defTabSz="457200" eaLnBrk="1" fontAlgn="auto" hangingPunct="1">
              <a:spcBef>
                <a:spcPts val="0"/>
              </a:spcBef>
              <a:spcAft>
                <a:spcPts val="0"/>
              </a:spcAft>
            </a:pPr>
            <a:endParaRPr lang="en-US" b="1">
              <a:solidFill>
                <a:prstClr val="black"/>
              </a:solidFill>
              <a:latin typeface="Calibri"/>
              <a:cs typeface="NewsGoth BT"/>
            </a:endParaRPr>
          </a:p>
          <a:p>
            <a:pPr algn="ctr" defTabSz="457200" eaLnBrk="1" fontAlgn="auto" hangingPunct="1">
              <a:spcBef>
                <a:spcPts val="0"/>
              </a:spcBef>
              <a:spcAft>
                <a:spcPts val="0"/>
              </a:spcAft>
            </a:pPr>
            <a:r>
              <a:rPr lang="en-US" sz="3000">
                <a:solidFill>
                  <a:prstClr val="black"/>
                </a:solidFill>
                <a:latin typeface="Calibri"/>
                <a:cs typeface="NewsGoth BT"/>
              </a:rPr>
              <a:t>ScholarCore is an organization on campus. The purpose of this organization is to educate, and support Ball State University’s 21st century scholars. This organization also strives to give back to the Muncie community and make an impact in accordance with the Ball State University mission statement.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620" y="2756841"/>
            <a:ext cx="2970723" cy="2116241"/>
          </a:xfrm>
          <a:prstGeom prst="rect">
            <a:avLst/>
          </a:prstGeom>
        </p:spPr>
      </p:pic>
    </p:spTree>
    <p:extLst>
      <p:ext uri="{BB962C8B-B14F-4D97-AF65-F5344CB8AC3E}">
        <p14:creationId xmlns:p14="http://schemas.microsoft.com/office/powerpoint/2010/main" val="4267340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323425" y="0"/>
            <a:ext cx="7679185" cy="6858000"/>
          </a:xfrm>
        </p:spPr>
        <p:txBody>
          <a:bodyPr/>
          <a:lstStyle/>
          <a:p>
            <a:pPr marL="0" indent="0">
              <a:spcBef>
                <a:spcPts val="0"/>
              </a:spcBef>
              <a:buNone/>
            </a:pPr>
            <a:endParaRPr lang="en-US" sz="1200">
              <a:solidFill>
                <a:schemeClr val="bg1"/>
              </a:solidFill>
            </a:endParaRPr>
          </a:p>
          <a:p>
            <a:pPr marL="0" indent="0">
              <a:spcBef>
                <a:spcPts val="0"/>
              </a:spcBef>
              <a:buNone/>
            </a:pPr>
            <a:endParaRPr lang="en-US" sz="1200">
              <a:solidFill>
                <a:schemeClr val="bg1"/>
              </a:solidFill>
            </a:endParaRPr>
          </a:p>
          <a:p>
            <a:pPr marL="0" indent="0">
              <a:lnSpc>
                <a:spcPct val="100000"/>
              </a:lnSpc>
              <a:spcBef>
                <a:spcPts val="0"/>
              </a:spcBef>
              <a:buNone/>
            </a:pPr>
            <a:r>
              <a:rPr lang="en-US" sz="5400">
                <a:solidFill>
                  <a:schemeClr val="bg1"/>
                </a:solidFill>
                <a:ea typeface="MS PGothic"/>
                <a:cs typeface="Open Sans"/>
              </a:rPr>
              <a:t>You will hear about:</a:t>
            </a:r>
          </a:p>
          <a:p>
            <a:pPr marL="0" indent="0">
              <a:buNone/>
            </a:pPr>
            <a:endParaRPr lang="en-US"/>
          </a:p>
          <a:p>
            <a:pPr>
              <a:lnSpc>
                <a:spcPct val="100000"/>
              </a:lnSpc>
              <a:spcBef>
                <a:spcPts val="0"/>
              </a:spcBef>
              <a:spcAft>
                <a:spcPts val="1200"/>
              </a:spcAft>
              <a:buClr>
                <a:srgbClr val="C00000"/>
              </a:buClr>
              <a:buFont typeface="Wingdings" panose="05000000000000000000" pitchFamily="2" charset="2"/>
              <a:buChar char="Ø"/>
            </a:pPr>
            <a:r>
              <a:rPr lang="en-US" sz="2000">
                <a:solidFill>
                  <a:schemeClr val="tx1"/>
                </a:solidFill>
                <a:ea typeface="MS PGothic"/>
                <a:cs typeface="Open Sans"/>
              </a:rPr>
              <a:t>Academic Advising</a:t>
            </a:r>
          </a:p>
          <a:p>
            <a:pPr>
              <a:lnSpc>
                <a:spcPct val="100000"/>
              </a:lnSpc>
              <a:spcBef>
                <a:spcPts val="0"/>
              </a:spcBef>
              <a:spcAft>
                <a:spcPts val="1200"/>
              </a:spcAft>
              <a:buClr>
                <a:srgbClr val="C00000"/>
              </a:buClr>
              <a:buFont typeface="Wingdings" panose="05000000000000000000" pitchFamily="2" charset="2"/>
              <a:buChar char="Ø"/>
            </a:pPr>
            <a:r>
              <a:rPr lang="en-US" sz="2000">
                <a:solidFill>
                  <a:schemeClr val="tx1"/>
                </a:solidFill>
                <a:ea typeface="MS PGothic"/>
                <a:cs typeface="Open Sans"/>
              </a:rPr>
              <a:t>Career Center </a:t>
            </a:r>
          </a:p>
          <a:p>
            <a:pPr>
              <a:lnSpc>
                <a:spcPct val="100000"/>
              </a:lnSpc>
              <a:spcBef>
                <a:spcPts val="0"/>
              </a:spcBef>
              <a:spcAft>
                <a:spcPts val="1200"/>
              </a:spcAft>
              <a:buClr>
                <a:srgbClr val="C00000"/>
              </a:buClr>
              <a:buFont typeface="Wingdings" panose="05000000000000000000" pitchFamily="2" charset="2"/>
              <a:buChar char="Ø"/>
            </a:pPr>
            <a:r>
              <a:rPr lang="en-US" sz="2000">
                <a:solidFill>
                  <a:schemeClr val="tx1"/>
                </a:solidFill>
                <a:ea typeface="MS PGothic"/>
                <a:cs typeface="Open Sans"/>
              </a:rPr>
              <a:t>Learning Center</a:t>
            </a:r>
          </a:p>
          <a:p>
            <a:pPr>
              <a:lnSpc>
                <a:spcPct val="100000"/>
              </a:lnSpc>
              <a:spcBef>
                <a:spcPts val="0"/>
              </a:spcBef>
              <a:spcAft>
                <a:spcPts val="1200"/>
              </a:spcAft>
              <a:buClr>
                <a:srgbClr val="C00000"/>
              </a:buClr>
              <a:buFont typeface="Wingdings" panose="05000000000000000000" pitchFamily="2" charset="2"/>
              <a:buChar char="Ø"/>
            </a:pPr>
            <a:r>
              <a:rPr lang="en-US" sz="2000">
                <a:solidFill>
                  <a:schemeClr val="tx1"/>
                </a:solidFill>
                <a:ea typeface="MS PGothic"/>
                <a:cs typeface="Open Sans"/>
              </a:rPr>
              <a:t>Disability Services</a:t>
            </a:r>
          </a:p>
          <a:p>
            <a:pPr>
              <a:lnSpc>
                <a:spcPct val="100000"/>
              </a:lnSpc>
              <a:spcBef>
                <a:spcPts val="0"/>
              </a:spcBef>
              <a:spcAft>
                <a:spcPts val="1200"/>
              </a:spcAft>
              <a:buClr>
                <a:srgbClr val="C00000"/>
              </a:buClr>
              <a:buFont typeface="Wingdings" panose="05000000000000000000" pitchFamily="2" charset="2"/>
              <a:buChar char="Ø"/>
            </a:pPr>
            <a:r>
              <a:rPr lang="en-US" sz="2000">
                <a:solidFill>
                  <a:schemeClr val="tx1"/>
                </a:solidFill>
                <a:ea typeface="MS PGothic"/>
                <a:cs typeface="Open Sans"/>
              </a:rPr>
              <a:t>Guardian Scholars/Independent Cardinals</a:t>
            </a:r>
          </a:p>
          <a:p>
            <a:pPr>
              <a:lnSpc>
                <a:spcPct val="100000"/>
              </a:lnSpc>
              <a:spcBef>
                <a:spcPts val="0"/>
              </a:spcBef>
              <a:spcAft>
                <a:spcPts val="1200"/>
              </a:spcAft>
              <a:buClr>
                <a:srgbClr val="C00000"/>
              </a:buClr>
              <a:buFont typeface="Wingdings" panose="05000000000000000000" pitchFamily="2" charset="2"/>
              <a:buChar char="Ø"/>
            </a:pPr>
            <a:r>
              <a:rPr lang="en-US" sz="2000">
                <a:solidFill>
                  <a:schemeClr val="tx1"/>
                </a:solidFill>
                <a:ea typeface="MS PGothic"/>
                <a:cs typeface="Open Sans"/>
              </a:rPr>
              <a:t>Cardinal Central – Financial Aid</a:t>
            </a:r>
          </a:p>
          <a:p>
            <a:pPr>
              <a:lnSpc>
                <a:spcPct val="100000"/>
              </a:lnSpc>
              <a:spcBef>
                <a:spcPts val="0"/>
              </a:spcBef>
              <a:spcAft>
                <a:spcPts val="1200"/>
              </a:spcAft>
              <a:buClr>
                <a:srgbClr val="C00000"/>
              </a:buClr>
              <a:buFont typeface="Wingdings" panose="05000000000000000000" pitchFamily="2" charset="2"/>
              <a:buChar char="Ø"/>
            </a:pPr>
            <a:r>
              <a:rPr lang="en-US" sz="2000" err="1">
                <a:solidFill>
                  <a:schemeClr val="tx1"/>
                </a:solidFill>
                <a:ea typeface="MS PGothic"/>
                <a:cs typeface="Open Sans"/>
              </a:rPr>
              <a:t>ScholarTrack</a:t>
            </a:r>
            <a:r>
              <a:rPr lang="en-US" sz="2000" i="1">
                <a:solidFill>
                  <a:schemeClr val="tx1"/>
                </a:solidFill>
                <a:ea typeface="MS PGothic"/>
                <a:cs typeface="Open Sans"/>
              </a:rPr>
              <a:t> </a:t>
            </a:r>
            <a:endParaRPr lang="en-US" sz="2000" i="1">
              <a:solidFill>
                <a:schemeClr val="tx1"/>
              </a:solidFill>
            </a:endParaRPr>
          </a:p>
          <a:p>
            <a:pPr>
              <a:lnSpc>
                <a:spcPct val="100000"/>
              </a:lnSpc>
              <a:spcBef>
                <a:spcPts val="0"/>
              </a:spcBef>
              <a:spcAft>
                <a:spcPts val="1200"/>
              </a:spcAft>
              <a:buClr>
                <a:srgbClr val="C00000"/>
              </a:buClr>
              <a:buFont typeface="Wingdings" panose="05000000000000000000" pitchFamily="2" charset="2"/>
              <a:buChar char="Ø"/>
            </a:pPr>
            <a:r>
              <a:rPr lang="en-US" sz="2000">
                <a:solidFill>
                  <a:schemeClr val="tx1"/>
                </a:solidFill>
                <a:ea typeface="MS PGothic"/>
                <a:cs typeface="Open Sans"/>
              </a:rPr>
              <a:t>Cardinal Central – 21</a:t>
            </a:r>
            <a:r>
              <a:rPr lang="en-US" sz="2000" baseline="30000">
                <a:solidFill>
                  <a:schemeClr val="tx1"/>
                </a:solidFill>
                <a:ea typeface="MS PGothic"/>
                <a:cs typeface="Open Sans"/>
              </a:rPr>
              <a:t>st</a:t>
            </a:r>
            <a:r>
              <a:rPr lang="en-US" sz="2000">
                <a:solidFill>
                  <a:schemeClr val="tx1"/>
                </a:solidFill>
                <a:ea typeface="MS PGothic"/>
                <a:cs typeface="Open Sans"/>
              </a:rPr>
              <a:t> Century Scholar Staff  </a:t>
            </a:r>
            <a:endParaRPr lang="en-US" sz="2000">
              <a:solidFill>
                <a:schemeClr val="tx1"/>
              </a:solidFill>
            </a:endParaRPr>
          </a:p>
          <a:p>
            <a:pPr>
              <a:lnSpc>
                <a:spcPct val="100000"/>
              </a:lnSpc>
              <a:spcBef>
                <a:spcPts val="0"/>
              </a:spcBef>
              <a:spcAft>
                <a:spcPts val="1200"/>
              </a:spcAft>
              <a:buClr>
                <a:srgbClr val="C00000"/>
              </a:buClr>
              <a:buFont typeface="Wingdings" panose="05000000000000000000" pitchFamily="2" charset="2"/>
              <a:buChar char="Ø"/>
            </a:pPr>
            <a:r>
              <a:rPr lang="en-US" sz="2000">
                <a:solidFill>
                  <a:schemeClr val="tx1"/>
                </a:solidFill>
                <a:ea typeface="MS PGothic"/>
                <a:cs typeface="Open Sans"/>
              </a:rPr>
              <a:t>EAB Navigate </a:t>
            </a:r>
            <a:endParaRPr lang="en-US" sz="2000">
              <a:solidFill>
                <a:schemeClr val="tx1"/>
              </a:solidFill>
            </a:endParaRPr>
          </a:p>
          <a:p>
            <a:pPr>
              <a:lnSpc>
                <a:spcPct val="100000"/>
              </a:lnSpc>
              <a:spcBef>
                <a:spcPts val="0"/>
              </a:spcBef>
              <a:spcAft>
                <a:spcPts val="1200"/>
              </a:spcAft>
              <a:buClr>
                <a:srgbClr val="C00000"/>
              </a:buClr>
              <a:buFont typeface="Wingdings" panose="05000000000000000000" pitchFamily="2" charset="2"/>
              <a:buChar char="Ø"/>
            </a:pPr>
            <a:r>
              <a:rPr lang="en-US" sz="2000" err="1">
                <a:solidFill>
                  <a:schemeClr val="tx1"/>
                </a:solidFill>
                <a:ea typeface="MS PGothic"/>
                <a:cs typeface="Open Sans"/>
              </a:rPr>
              <a:t>ScholarCore</a:t>
            </a:r>
            <a:r>
              <a:rPr lang="en-US" sz="2000">
                <a:solidFill>
                  <a:schemeClr val="tx1"/>
                </a:solidFill>
                <a:ea typeface="MS PGothic"/>
                <a:cs typeface="Open Sans"/>
              </a:rPr>
              <a:t> </a:t>
            </a:r>
            <a:endParaRPr lang="en-US" sz="2400"/>
          </a:p>
          <a:p>
            <a:pPr>
              <a:lnSpc>
                <a:spcPct val="100000"/>
              </a:lnSpc>
              <a:spcBef>
                <a:spcPts val="0"/>
              </a:spcBef>
              <a:spcAft>
                <a:spcPts val="1200"/>
              </a:spcAft>
              <a:buClr>
                <a:srgbClr val="C00000"/>
              </a:buClr>
              <a:buFont typeface="Wingdings" panose="05000000000000000000" pitchFamily="2" charset="2"/>
              <a:buChar char="Ø"/>
            </a:pPr>
            <a:endParaRPr lang="en-US" sz="240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525"/>
          <a:stretch/>
        </p:blipFill>
        <p:spPr>
          <a:xfrm>
            <a:off x="0" y="0"/>
            <a:ext cx="4224863"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bodyPr>
          <a:lstStyle/>
          <a:p>
            <a:pPr algn="ctr"/>
            <a:r>
              <a:rPr lang="en-US" altLang="en-US"/>
              <a:t>ScholarCore</a:t>
            </a:r>
          </a:p>
        </p:txBody>
      </p:sp>
      <p:sp>
        <p:nvSpPr>
          <p:cNvPr id="5" name="Rectangle 4"/>
          <p:cNvSpPr/>
          <p:nvPr/>
        </p:nvSpPr>
        <p:spPr>
          <a:xfrm>
            <a:off x="186775" y="1795519"/>
            <a:ext cx="7458898" cy="1508105"/>
          </a:xfrm>
          <a:prstGeom prst="rect">
            <a:avLst/>
          </a:prstGeom>
        </p:spPr>
        <p:txBody>
          <a:bodyPr wrap="square">
            <a:spAutoFit/>
          </a:bodyPr>
          <a:lstStyle/>
          <a:p>
            <a:pPr algn="ctr"/>
            <a:r>
              <a:rPr lang="en-US" sz="3200" b="1">
                <a:solidFill>
                  <a:prstClr val="black"/>
                </a:solidFill>
              </a:rPr>
              <a:t>ScholarCore hosts multiple events throughout the school year. </a:t>
            </a:r>
            <a:endParaRPr lang="en-US" sz="1600" b="1">
              <a:solidFill>
                <a:prstClr val="black"/>
              </a:solidFill>
            </a:endParaRPr>
          </a:p>
          <a:p>
            <a:pPr algn="ctr"/>
            <a:r>
              <a:rPr lang="en-US" sz="2800">
                <a:solidFill>
                  <a:prstClr val="black"/>
                </a:solidFill>
              </a:rPr>
              <a:t>Previous events have included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4086" y="3794688"/>
            <a:ext cx="2610054" cy="1957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020912" y="3945036"/>
            <a:ext cx="1201203" cy="1601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545" t="21310"/>
          <a:stretch/>
        </p:blipFill>
        <p:spPr>
          <a:xfrm rot="5400000">
            <a:off x="7562732" y="2193807"/>
            <a:ext cx="2230781" cy="1488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0988" t="25366" r="13618"/>
          <a:stretch/>
        </p:blipFill>
        <p:spPr>
          <a:xfrm>
            <a:off x="7585493" y="5451270"/>
            <a:ext cx="1839588" cy="1365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4086" y="1836255"/>
            <a:ext cx="2598671" cy="1762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355C7B93-46C2-481C-9756-5A04DC26EE62}"/>
              </a:ext>
            </a:extLst>
          </p:cNvPr>
          <p:cNvSpPr/>
          <p:nvPr/>
        </p:nvSpPr>
        <p:spPr>
          <a:xfrm>
            <a:off x="1410660" y="3453977"/>
            <a:ext cx="5011127" cy="3108543"/>
          </a:xfrm>
          <a:prstGeom prst="rect">
            <a:avLst/>
          </a:prstGeom>
        </p:spPr>
        <p:txBody>
          <a:bodyPr wrap="square">
            <a:spAutoFit/>
          </a:bodyPr>
          <a:lstStyle/>
          <a:p>
            <a:pPr algn="ctr"/>
            <a:r>
              <a:rPr lang="en-US" sz="2800">
                <a:solidFill>
                  <a:prstClr val="black"/>
                </a:solidFill>
              </a:rPr>
              <a:t>Bowling Night</a:t>
            </a:r>
          </a:p>
          <a:p>
            <a:pPr algn="ctr"/>
            <a:r>
              <a:rPr lang="en-US" sz="2800">
                <a:solidFill>
                  <a:prstClr val="black"/>
                </a:solidFill>
              </a:rPr>
              <a:t>Study-A-Thon</a:t>
            </a:r>
          </a:p>
          <a:p>
            <a:pPr algn="ctr"/>
            <a:r>
              <a:rPr lang="en-US" sz="2800">
                <a:solidFill>
                  <a:prstClr val="black"/>
                </a:solidFill>
              </a:rPr>
              <a:t>Food Drive</a:t>
            </a:r>
          </a:p>
          <a:p>
            <a:pPr algn="ctr"/>
            <a:r>
              <a:rPr lang="en-US" sz="2800">
                <a:solidFill>
                  <a:prstClr val="black"/>
                </a:solidFill>
              </a:rPr>
              <a:t> Crafting Event</a:t>
            </a:r>
          </a:p>
          <a:p>
            <a:pPr algn="ctr"/>
            <a:r>
              <a:rPr lang="en-US" sz="2800">
                <a:solidFill>
                  <a:prstClr val="black"/>
                </a:solidFill>
              </a:rPr>
              <a:t>FAFSA/Scholarship Workshop</a:t>
            </a:r>
          </a:p>
          <a:p>
            <a:pPr algn="ctr"/>
            <a:r>
              <a:rPr lang="en-US" sz="2800">
                <a:solidFill>
                  <a:prstClr val="black"/>
                </a:solidFill>
              </a:rPr>
              <a:t>End of Year Celebration</a:t>
            </a:r>
          </a:p>
          <a:p>
            <a:pPr algn="ctr"/>
            <a:r>
              <a:rPr lang="en-US" sz="2800">
                <a:solidFill>
                  <a:prstClr val="black"/>
                </a:solidFill>
              </a:rPr>
              <a:t>Volunteer/Community Service</a:t>
            </a:r>
          </a:p>
        </p:txBody>
      </p:sp>
    </p:spTree>
    <p:extLst>
      <p:ext uri="{BB962C8B-B14F-4D97-AF65-F5344CB8AC3E}">
        <p14:creationId xmlns:p14="http://schemas.microsoft.com/office/powerpoint/2010/main" val="357614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bodyPr>
          <a:lstStyle/>
          <a:p>
            <a:pPr algn="ctr"/>
            <a:r>
              <a:rPr lang="en-US" altLang="en-US"/>
              <a:t>ScholarCore</a:t>
            </a:r>
          </a:p>
        </p:txBody>
      </p:sp>
      <p:sp>
        <p:nvSpPr>
          <p:cNvPr id="5" name="Rectangle 4"/>
          <p:cNvSpPr/>
          <p:nvPr/>
        </p:nvSpPr>
        <p:spPr>
          <a:xfrm>
            <a:off x="122662" y="2110507"/>
            <a:ext cx="9173738" cy="584775"/>
          </a:xfrm>
          <a:prstGeom prst="rect">
            <a:avLst/>
          </a:prstGeom>
        </p:spPr>
        <p:txBody>
          <a:bodyPr wrap="square">
            <a:spAutoFit/>
          </a:bodyPr>
          <a:lstStyle/>
          <a:p>
            <a:pPr algn="ctr" defTabSz="457200" eaLnBrk="1" fontAlgn="auto" hangingPunct="1">
              <a:spcBef>
                <a:spcPts val="0"/>
              </a:spcBef>
              <a:spcAft>
                <a:spcPts val="0"/>
              </a:spcAft>
            </a:pPr>
            <a:r>
              <a:rPr lang="en-US" sz="3200" b="1">
                <a:solidFill>
                  <a:prstClr val="black"/>
                </a:solidFill>
                <a:latin typeface="Calibri"/>
                <a:cs typeface="Century Gothic"/>
              </a:rPr>
              <a:t>How can you get involved?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620" y="2756841"/>
            <a:ext cx="2970723" cy="2116241"/>
          </a:xfrm>
          <a:prstGeom prst="rect">
            <a:avLst/>
          </a:prstGeom>
        </p:spPr>
      </p:pic>
      <p:sp>
        <p:nvSpPr>
          <p:cNvPr id="4" name="Rectangle 3">
            <a:extLst>
              <a:ext uri="{FF2B5EF4-FFF2-40B4-BE49-F238E27FC236}">
                <a16:creationId xmlns:a16="http://schemas.microsoft.com/office/drawing/2014/main" id="{8074310A-DE4F-4824-923A-7597400EA716}"/>
              </a:ext>
            </a:extLst>
          </p:cNvPr>
          <p:cNvSpPr/>
          <p:nvPr/>
        </p:nvSpPr>
        <p:spPr>
          <a:xfrm>
            <a:off x="1429305" y="3115100"/>
            <a:ext cx="6933594" cy="2862322"/>
          </a:xfrm>
          <a:prstGeom prst="rect">
            <a:avLst/>
          </a:prstGeom>
        </p:spPr>
        <p:txBody>
          <a:bodyPr wrap="square">
            <a:spAutoFit/>
          </a:bodyPr>
          <a:lstStyle/>
          <a:p>
            <a:pPr algn="ctr"/>
            <a:r>
              <a:rPr lang="en-US" sz="2400">
                <a:solidFill>
                  <a:prstClr val="black"/>
                </a:solidFill>
              </a:rPr>
              <a:t>Well I’m glad you asked. </a:t>
            </a:r>
            <a:r>
              <a:rPr lang="en-US" sz="2400">
                <a:solidFill>
                  <a:prstClr val="black"/>
                </a:solidFill>
                <a:sym typeface="Wingdings" panose="05000000000000000000" pitchFamily="2" charset="2"/>
              </a:rPr>
              <a:t></a:t>
            </a:r>
          </a:p>
          <a:p>
            <a:pPr algn="ctr"/>
            <a:endParaRPr lang="en-US" sz="2400">
              <a:solidFill>
                <a:prstClr val="black"/>
              </a:solidFill>
              <a:sym typeface="Wingdings" panose="05000000000000000000" pitchFamily="2" charset="2"/>
            </a:endParaRPr>
          </a:p>
          <a:p>
            <a:pPr marL="457200" indent="-457200" algn="ctr">
              <a:buAutoNum type="arabicParenR"/>
            </a:pPr>
            <a:r>
              <a:rPr lang="en-US" sz="2400">
                <a:solidFill>
                  <a:prstClr val="black"/>
                </a:solidFill>
                <a:sym typeface="Wingdings" panose="05000000000000000000" pitchFamily="2" charset="2"/>
              </a:rPr>
              <a:t>Look for us on </a:t>
            </a:r>
            <a:r>
              <a:rPr lang="en-US" sz="2400" b="1">
                <a:solidFill>
                  <a:prstClr val="black"/>
                </a:solidFill>
                <a:sym typeface="Wingdings" panose="05000000000000000000" pitchFamily="2" charset="2"/>
              </a:rPr>
              <a:t>Benny Link </a:t>
            </a:r>
            <a:r>
              <a:rPr lang="en-US" sz="2400">
                <a:solidFill>
                  <a:prstClr val="black"/>
                </a:solidFill>
                <a:sym typeface="Wingdings" panose="05000000000000000000" pitchFamily="2" charset="2"/>
              </a:rPr>
              <a:t>&amp; search </a:t>
            </a:r>
            <a:r>
              <a:rPr lang="en-US" sz="2400" b="1" err="1">
                <a:solidFill>
                  <a:prstClr val="black"/>
                </a:solidFill>
                <a:sym typeface="Wingdings" panose="05000000000000000000" pitchFamily="2" charset="2"/>
              </a:rPr>
              <a:t>ScholarCore</a:t>
            </a:r>
            <a:r>
              <a:rPr lang="en-US" sz="2400" b="1">
                <a:solidFill>
                  <a:prstClr val="black"/>
                </a:solidFill>
                <a:sym typeface="Wingdings" panose="05000000000000000000" pitchFamily="2" charset="2"/>
              </a:rPr>
              <a:t> </a:t>
            </a:r>
          </a:p>
          <a:p>
            <a:pPr algn="ctr"/>
            <a:endParaRPr lang="en-US" sz="1200">
              <a:solidFill>
                <a:prstClr val="black"/>
              </a:solidFill>
              <a:sym typeface="Wingdings" panose="05000000000000000000" pitchFamily="2" charset="2"/>
            </a:endParaRPr>
          </a:p>
          <a:p>
            <a:pPr algn="ctr"/>
            <a:endParaRPr lang="en-US" sz="1200">
              <a:solidFill>
                <a:prstClr val="black"/>
              </a:solidFill>
              <a:sym typeface="Wingdings" panose="05000000000000000000" pitchFamily="2" charset="2"/>
            </a:endParaRPr>
          </a:p>
          <a:p>
            <a:pPr algn="ctr"/>
            <a:r>
              <a:rPr lang="en-US" sz="2400">
                <a:solidFill>
                  <a:prstClr val="black"/>
                </a:solidFill>
                <a:sym typeface="Wingdings" panose="05000000000000000000" pitchFamily="2" charset="2"/>
              </a:rPr>
              <a:t>2) We will email you about meetings when we resume in September </a:t>
            </a:r>
          </a:p>
          <a:p>
            <a:pPr algn="ctr"/>
            <a:endParaRPr lang="en-US" sz="1200" b="1">
              <a:solidFill>
                <a:prstClr val="black"/>
              </a:solidFill>
              <a:sym typeface="Wingdings" panose="05000000000000000000" pitchFamily="2" charset="2"/>
            </a:endParaRPr>
          </a:p>
          <a:p>
            <a:pPr algn="ctr"/>
            <a:endParaRPr lang="en-US" sz="2400" b="1">
              <a:solidFill>
                <a:prstClr val="black"/>
              </a:solidFill>
              <a:sym typeface="Wingdings" panose="05000000000000000000" pitchFamily="2" charset="2"/>
            </a:endParaRPr>
          </a:p>
        </p:txBody>
      </p:sp>
    </p:spTree>
    <p:extLst>
      <p:ext uri="{BB962C8B-B14F-4D97-AF65-F5344CB8AC3E}">
        <p14:creationId xmlns:p14="http://schemas.microsoft.com/office/powerpoint/2010/main" val="2334402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bodyPr>
          <a:lstStyle/>
          <a:p>
            <a:pPr algn="ctr"/>
            <a:r>
              <a:rPr lang="en-US" altLang="en-US"/>
              <a:t>Questions?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752" y="2289816"/>
            <a:ext cx="6556063" cy="369042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24704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bodyPr>
          <a:lstStyle/>
          <a:p>
            <a:pPr algn="ctr"/>
            <a:r>
              <a:rPr lang="en-US" altLang="en-US"/>
              <a:t>Thank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638" y="2234924"/>
            <a:ext cx="2987162" cy="3485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5965" t="17423" r="12097" b="-259"/>
          <a:stretch/>
        </p:blipFill>
        <p:spPr>
          <a:xfrm>
            <a:off x="6910723" y="2231375"/>
            <a:ext cx="2987162" cy="3485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348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noChangeArrowheads="1"/>
          </p:cNvSpPr>
          <p:nvPr>
            <p:ph type="title"/>
          </p:nvPr>
        </p:nvSpPr>
        <p:spPr bwMode="auto">
          <a:xfrm>
            <a:off x="-1" y="0"/>
            <a:ext cx="12191999" cy="1694985"/>
          </a:xfrm>
        </p:spPr>
        <p:txBody>
          <a:bodyPr wrap="square" numCol="1" anchorCtr="0" compatLnSpc="1">
            <a:prstTxWarp prst="textNoShape">
              <a:avLst/>
            </a:prstTxWarp>
            <a:normAutofit/>
          </a:bodyPr>
          <a:lstStyle/>
          <a:p>
            <a:pPr algn="ctr"/>
            <a:r>
              <a:rPr lang="en-US" altLang="en-US" sz="5400"/>
              <a:t>Academic Advising </a:t>
            </a:r>
          </a:p>
        </p:txBody>
      </p:sp>
      <p:sp>
        <p:nvSpPr>
          <p:cNvPr id="5" name="Rectangle 4"/>
          <p:cNvSpPr/>
          <p:nvPr/>
        </p:nvSpPr>
        <p:spPr>
          <a:xfrm>
            <a:off x="819718" y="1762967"/>
            <a:ext cx="4913970" cy="4878259"/>
          </a:xfrm>
          <a:prstGeom prst="rect">
            <a:avLst/>
          </a:prstGeom>
        </p:spPr>
        <p:txBody>
          <a:bodyPr wrap="square">
            <a:spAutoFit/>
          </a:bodyPr>
          <a:lstStyle/>
          <a:p>
            <a:r>
              <a:rPr lang="en-US" sz="3000" b="1">
                <a:latin typeface="+mn-lt"/>
              </a:rPr>
              <a:t>Advisor for First Year</a:t>
            </a:r>
            <a:endParaRPr lang="en-US">
              <a:latin typeface="+mn-lt"/>
            </a:endParaRPr>
          </a:p>
          <a:p>
            <a:r>
              <a:rPr lang="en-US">
                <a:latin typeface="+mn-lt"/>
              </a:rPr>
              <a:t>(0-29 credits / first academic year)</a:t>
            </a:r>
          </a:p>
          <a:p>
            <a:r>
              <a:rPr lang="en-US">
                <a:latin typeface="+mn-lt"/>
              </a:rPr>
              <a:t>		</a:t>
            </a:r>
          </a:p>
          <a:p>
            <a:pPr marL="285750" indent="-285750">
              <a:spcAft>
                <a:spcPts val="600"/>
              </a:spcAft>
              <a:buFont typeface="Wingdings" panose="05000000000000000000" pitchFamily="2" charset="2"/>
              <a:buChar char="§"/>
            </a:pPr>
            <a:r>
              <a:rPr lang="en-US" sz="2000">
                <a:latin typeface="+mn-lt"/>
              </a:rPr>
              <a:t>Transition to college		</a:t>
            </a:r>
          </a:p>
          <a:p>
            <a:pPr marL="285750" indent="-285750">
              <a:spcAft>
                <a:spcPts val="600"/>
              </a:spcAft>
              <a:buFont typeface="Wingdings" panose="05000000000000000000" pitchFamily="2" charset="2"/>
              <a:buChar char="§"/>
            </a:pPr>
            <a:r>
              <a:rPr lang="en-US" sz="2000">
                <a:latin typeface="+mn-lt"/>
              </a:rPr>
              <a:t>Course add / drop</a:t>
            </a:r>
          </a:p>
          <a:p>
            <a:pPr marL="285750" indent="-285750">
              <a:spcAft>
                <a:spcPts val="600"/>
              </a:spcAft>
              <a:buFont typeface="Wingdings" panose="05000000000000000000" pitchFamily="2" charset="2"/>
              <a:buChar char="§"/>
            </a:pPr>
            <a:r>
              <a:rPr lang="en-US" sz="2000">
                <a:latin typeface="+mn-lt"/>
              </a:rPr>
              <a:t>UCC courses </a:t>
            </a:r>
          </a:p>
          <a:p>
            <a:pPr marL="285750" indent="-285750">
              <a:spcAft>
                <a:spcPts val="600"/>
              </a:spcAft>
              <a:buFont typeface="Wingdings" panose="05000000000000000000" pitchFamily="2" charset="2"/>
              <a:buChar char="§"/>
            </a:pPr>
            <a:r>
              <a:rPr lang="en-US" sz="2000">
                <a:latin typeface="+mn-lt"/>
              </a:rPr>
              <a:t>Major / minor selection</a:t>
            </a:r>
          </a:p>
          <a:p>
            <a:pPr marL="285750" indent="-285750">
              <a:spcAft>
                <a:spcPts val="600"/>
              </a:spcAft>
              <a:buFont typeface="Wingdings" panose="05000000000000000000" pitchFamily="2" charset="2"/>
              <a:buChar char="§"/>
            </a:pPr>
            <a:r>
              <a:rPr lang="en-US" sz="2000">
                <a:latin typeface="+mn-lt"/>
              </a:rPr>
              <a:t>Course selection and registration</a:t>
            </a:r>
          </a:p>
          <a:p>
            <a:pPr marL="285750" indent="-285750">
              <a:spcAft>
                <a:spcPts val="600"/>
              </a:spcAft>
              <a:buFont typeface="Wingdings" panose="05000000000000000000" pitchFamily="2" charset="2"/>
              <a:buChar char="§"/>
            </a:pPr>
            <a:r>
              <a:rPr lang="en-US" sz="2000">
                <a:latin typeface="+mn-lt"/>
              </a:rPr>
              <a:t>Academic progress / GPA</a:t>
            </a:r>
          </a:p>
          <a:p>
            <a:pPr marL="285750" indent="-285750">
              <a:spcAft>
                <a:spcPts val="600"/>
              </a:spcAft>
              <a:buFont typeface="Wingdings" panose="05000000000000000000" pitchFamily="2" charset="2"/>
              <a:buChar char="§"/>
            </a:pPr>
            <a:r>
              <a:rPr lang="en-US" sz="2000">
                <a:latin typeface="+mn-lt"/>
              </a:rPr>
              <a:t>DegreeWorks degree audit</a:t>
            </a:r>
          </a:p>
          <a:p>
            <a:pPr marL="285750" indent="-285750">
              <a:spcAft>
                <a:spcPts val="600"/>
              </a:spcAft>
              <a:buFont typeface="Wingdings" panose="05000000000000000000" pitchFamily="2" charset="2"/>
              <a:buChar char="§"/>
            </a:pPr>
            <a:r>
              <a:rPr lang="en-US" sz="2000">
                <a:latin typeface="+mn-lt"/>
              </a:rPr>
              <a:t>Four-year plan</a:t>
            </a:r>
          </a:p>
          <a:p>
            <a:pPr marL="285750" indent="-285750">
              <a:spcAft>
                <a:spcPts val="600"/>
              </a:spcAft>
              <a:buFont typeface="Wingdings" panose="05000000000000000000" pitchFamily="2" charset="2"/>
              <a:buChar char="§"/>
            </a:pPr>
            <a:r>
              <a:rPr lang="en-US" sz="2000">
                <a:latin typeface="+mn-lt"/>
              </a:rPr>
              <a:t>Success strategies</a:t>
            </a:r>
          </a:p>
          <a:p>
            <a:pPr marL="285750" indent="-285750">
              <a:spcAft>
                <a:spcPts val="600"/>
              </a:spcAft>
              <a:buFont typeface="Wingdings" panose="05000000000000000000" pitchFamily="2" charset="2"/>
              <a:buChar char="§"/>
            </a:pPr>
            <a:r>
              <a:rPr lang="en-US" sz="2000">
                <a:latin typeface="+mn-lt"/>
              </a:rPr>
              <a:t>Referral to campus resources</a:t>
            </a:r>
          </a:p>
        </p:txBody>
      </p:sp>
      <p:sp>
        <p:nvSpPr>
          <p:cNvPr id="6" name="Rectangle 5"/>
          <p:cNvSpPr/>
          <p:nvPr/>
        </p:nvSpPr>
        <p:spPr>
          <a:xfrm>
            <a:off x="5587039" y="1762967"/>
            <a:ext cx="4624039" cy="4108817"/>
          </a:xfrm>
          <a:prstGeom prst="rect">
            <a:avLst/>
          </a:prstGeom>
        </p:spPr>
        <p:txBody>
          <a:bodyPr wrap="square">
            <a:spAutoFit/>
          </a:bodyPr>
          <a:lstStyle/>
          <a:p>
            <a:r>
              <a:rPr lang="en-US" sz="3000" b="1">
                <a:latin typeface="+mn-lt"/>
              </a:rPr>
              <a:t>Advisor for Upper Division</a:t>
            </a:r>
          </a:p>
          <a:p>
            <a:r>
              <a:rPr lang="en-US">
                <a:latin typeface="+mn-lt"/>
              </a:rPr>
              <a:t>(30+ credits and one year completed)</a:t>
            </a:r>
          </a:p>
          <a:p>
            <a:endParaRPr lang="en-US">
              <a:latin typeface="+mn-lt"/>
            </a:endParaRPr>
          </a:p>
          <a:p>
            <a:pPr marL="285750" indent="-285750">
              <a:spcAft>
                <a:spcPts val="600"/>
              </a:spcAft>
              <a:buFont typeface="Wingdings" panose="05000000000000000000" pitchFamily="2" charset="2"/>
              <a:buChar char="§"/>
            </a:pPr>
            <a:r>
              <a:rPr lang="en-US" sz="2000">
                <a:latin typeface="+mn-lt"/>
              </a:rPr>
              <a:t>Update four-year plan</a:t>
            </a:r>
          </a:p>
          <a:p>
            <a:pPr marL="285750" indent="-285750">
              <a:spcAft>
                <a:spcPts val="600"/>
              </a:spcAft>
              <a:buFont typeface="Wingdings" panose="05000000000000000000" pitchFamily="2" charset="2"/>
              <a:buChar char="§"/>
            </a:pPr>
            <a:r>
              <a:rPr lang="en-US" sz="2000">
                <a:latin typeface="+mn-lt"/>
              </a:rPr>
              <a:t>Course selection and registration</a:t>
            </a:r>
          </a:p>
          <a:p>
            <a:pPr marL="285750" indent="-285750">
              <a:spcAft>
                <a:spcPts val="600"/>
              </a:spcAft>
              <a:buFont typeface="Wingdings" panose="05000000000000000000" pitchFamily="2" charset="2"/>
              <a:buChar char="§"/>
            </a:pPr>
            <a:r>
              <a:rPr lang="en-US" sz="2000">
                <a:latin typeface="+mn-lt"/>
              </a:rPr>
              <a:t>DegreeWorks degree audit</a:t>
            </a:r>
          </a:p>
          <a:p>
            <a:pPr marL="285750" indent="-285750">
              <a:spcAft>
                <a:spcPts val="600"/>
              </a:spcAft>
              <a:buFont typeface="Wingdings" panose="05000000000000000000" pitchFamily="2" charset="2"/>
              <a:buChar char="§"/>
            </a:pPr>
            <a:r>
              <a:rPr lang="en-US" sz="2000">
                <a:latin typeface="+mn-lt"/>
              </a:rPr>
              <a:t>Complete UCC/major/minor</a:t>
            </a:r>
          </a:p>
          <a:p>
            <a:pPr marL="285750" indent="-285750">
              <a:spcAft>
                <a:spcPts val="600"/>
              </a:spcAft>
              <a:buFont typeface="Wingdings" panose="05000000000000000000" pitchFamily="2" charset="2"/>
              <a:buChar char="§"/>
            </a:pPr>
            <a:r>
              <a:rPr lang="en-US" sz="2000">
                <a:latin typeface="+mn-lt"/>
              </a:rPr>
              <a:t>Career goals</a:t>
            </a:r>
          </a:p>
          <a:p>
            <a:pPr marL="285750" indent="-285750">
              <a:spcAft>
                <a:spcPts val="600"/>
              </a:spcAft>
              <a:buFont typeface="Wingdings" panose="05000000000000000000" pitchFamily="2" charset="2"/>
              <a:buChar char="§"/>
            </a:pPr>
            <a:r>
              <a:rPr lang="en-US" sz="2000">
                <a:latin typeface="+mn-lt"/>
              </a:rPr>
              <a:t>Immersive learning experience</a:t>
            </a:r>
          </a:p>
          <a:p>
            <a:pPr marL="285750" indent="-285750">
              <a:spcAft>
                <a:spcPts val="600"/>
              </a:spcAft>
              <a:buFont typeface="Wingdings" panose="05000000000000000000" pitchFamily="2" charset="2"/>
              <a:buChar char="§"/>
            </a:pPr>
            <a:r>
              <a:rPr lang="en-US" sz="2000">
                <a:latin typeface="+mn-lt"/>
              </a:rPr>
              <a:t>Application for graduation</a:t>
            </a:r>
          </a:p>
          <a:p>
            <a:pPr marL="285750" indent="-285750">
              <a:spcAft>
                <a:spcPts val="600"/>
              </a:spcAft>
              <a:buFont typeface="Wingdings" panose="05000000000000000000" pitchFamily="2" charset="2"/>
              <a:buChar char="§"/>
            </a:pPr>
            <a:r>
              <a:rPr lang="en-US" sz="2000">
                <a:latin typeface="+mn-lt"/>
              </a:rPr>
              <a:t>Degree completion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a:bodyPr>
          <a:lstStyle/>
          <a:p>
            <a:pPr algn="ctr"/>
            <a:r>
              <a:rPr lang="en-US" sz="5400"/>
              <a:t>Academic Advising</a:t>
            </a:r>
          </a:p>
        </p:txBody>
      </p:sp>
      <p:sp>
        <p:nvSpPr>
          <p:cNvPr id="4" name="Rectangle 3"/>
          <p:cNvSpPr/>
          <p:nvPr/>
        </p:nvSpPr>
        <p:spPr>
          <a:xfrm>
            <a:off x="469783" y="1892025"/>
            <a:ext cx="10365996" cy="3990836"/>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US" sz="2800" b="1" dirty="0">
                <a:solidFill>
                  <a:prstClr val="black"/>
                </a:solidFill>
                <a:latin typeface="+mn-lt"/>
                <a:ea typeface="+mn-ea"/>
                <a:cs typeface="NewsGoth BT"/>
              </a:rPr>
              <a:t>First-Year Academic Advising (North Quad 339)</a:t>
            </a:r>
          </a:p>
          <a:p>
            <a:pPr algn="ctr" defTabSz="457200" eaLnBrk="1" fontAlgn="auto" hangingPunct="1">
              <a:spcBef>
                <a:spcPts val="0"/>
              </a:spcBef>
              <a:spcAft>
                <a:spcPts val="0"/>
              </a:spcAft>
            </a:pPr>
            <a:endParaRPr lang="en-US" sz="1000" b="1">
              <a:solidFill>
                <a:prstClr val="black"/>
              </a:solidFill>
              <a:latin typeface="+mn-lt"/>
              <a:ea typeface="+mn-ea"/>
              <a:cs typeface="NewsGoth BT"/>
            </a:endParaRPr>
          </a:p>
          <a:p>
            <a:pPr defTabSz="457200" eaLnBrk="1" fontAlgn="auto" hangingPunct="1">
              <a:spcBef>
                <a:spcPts val="0"/>
              </a:spcBef>
              <a:spcAft>
                <a:spcPts val="0"/>
              </a:spcAft>
            </a:pPr>
            <a:r>
              <a:rPr lang="en-US" b="1" dirty="0">
                <a:solidFill>
                  <a:prstClr val="black"/>
                </a:solidFill>
                <a:latin typeface="+mn-lt"/>
                <a:ea typeface="+mn-ea"/>
                <a:cs typeface="NewsGoth BT"/>
              </a:rPr>
              <a:t>	</a:t>
            </a:r>
            <a:r>
              <a:rPr lang="en-US" sz="2000" b="1" dirty="0">
                <a:solidFill>
                  <a:prstClr val="black"/>
                </a:solidFill>
                <a:latin typeface="+mn-lt"/>
                <a:ea typeface="+mn-ea"/>
                <a:cs typeface="NewsGoth BT"/>
              </a:rPr>
              <a:t>Drop-In Advising Hours</a:t>
            </a:r>
          </a:p>
          <a:p>
            <a:pPr defTabSz="457200" eaLnBrk="1" fontAlgn="auto" hangingPunct="1">
              <a:spcBef>
                <a:spcPts val="400"/>
              </a:spcBef>
              <a:spcAft>
                <a:spcPts val="0"/>
              </a:spcAft>
            </a:pPr>
            <a:r>
              <a:rPr lang="en-US" sz="2000" b="1" dirty="0">
                <a:solidFill>
                  <a:prstClr val="black"/>
                </a:solidFill>
                <a:latin typeface="+mn-lt"/>
                <a:ea typeface="+mn-ea"/>
                <a:cs typeface="NewsGoth BT"/>
              </a:rPr>
              <a:t>		</a:t>
            </a:r>
            <a:r>
              <a:rPr lang="en-US" sz="2000" dirty="0">
                <a:solidFill>
                  <a:prstClr val="black"/>
                </a:solidFill>
                <a:latin typeface="+mn-lt"/>
                <a:ea typeface="+mn-ea"/>
                <a:cs typeface="NewsGoth BT"/>
              </a:rPr>
              <a:t>August 19-23</a:t>
            </a:r>
            <a:r>
              <a:rPr lang="en-US" sz="2000" b="1" dirty="0">
                <a:solidFill>
                  <a:prstClr val="black"/>
                </a:solidFill>
                <a:latin typeface="+mn-lt"/>
                <a:ea typeface="+mn-ea"/>
                <a:cs typeface="NewsGoth BT"/>
              </a:rPr>
              <a:t>	</a:t>
            </a:r>
            <a:r>
              <a:rPr lang="en-US" sz="2000" dirty="0">
                <a:solidFill>
                  <a:prstClr val="black"/>
                </a:solidFill>
                <a:latin typeface="+mn-lt"/>
                <a:ea typeface="+mn-ea"/>
                <a:cs typeface="NewsGoth BT"/>
              </a:rPr>
              <a:t>8:30-11 a.m. and 1-4 p.m.</a:t>
            </a:r>
          </a:p>
          <a:p>
            <a:pPr defTabSz="457200" eaLnBrk="1" fontAlgn="auto" hangingPunct="1">
              <a:spcBef>
                <a:spcPts val="400"/>
              </a:spcBef>
              <a:spcAft>
                <a:spcPts val="0"/>
              </a:spcAft>
            </a:pPr>
            <a:r>
              <a:rPr lang="en-US" sz="2000" b="1" dirty="0">
                <a:solidFill>
                  <a:prstClr val="black"/>
                </a:solidFill>
                <a:latin typeface="+mn-lt"/>
                <a:ea typeface="+mn-ea"/>
                <a:cs typeface="NewsGoth BT"/>
              </a:rPr>
              <a:t>		</a:t>
            </a:r>
            <a:r>
              <a:rPr lang="en-US" sz="2000" dirty="0">
                <a:solidFill>
                  <a:prstClr val="black"/>
                </a:solidFill>
                <a:latin typeface="+mn-lt"/>
                <a:ea typeface="+mn-ea"/>
                <a:cs typeface="NewsGoth BT"/>
              </a:rPr>
              <a:t>(Or contact your advisor via email)</a:t>
            </a:r>
            <a:endParaRPr lang="en-US" sz="2000" b="1" dirty="0">
              <a:solidFill>
                <a:prstClr val="black"/>
              </a:solidFill>
              <a:latin typeface="+mn-lt"/>
              <a:ea typeface="+mn-ea"/>
              <a:cs typeface="NewsGoth BT"/>
            </a:endParaRPr>
          </a:p>
          <a:p>
            <a:pPr defTabSz="457200" eaLnBrk="1" fontAlgn="auto" hangingPunct="1">
              <a:spcBef>
                <a:spcPts val="0"/>
              </a:spcBef>
              <a:spcAft>
                <a:spcPts val="0"/>
              </a:spcAft>
            </a:pPr>
            <a:endParaRPr lang="en-US" sz="1200" b="1">
              <a:solidFill>
                <a:prstClr val="black"/>
              </a:solidFill>
              <a:latin typeface="+mn-lt"/>
              <a:ea typeface="+mn-ea"/>
              <a:cs typeface="NewsGoth BT"/>
            </a:endParaRPr>
          </a:p>
          <a:p>
            <a:pPr defTabSz="457200" eaLnBrk="1" fontAlgn="auto" hangingPunct="1">
              <a:spcBef>
                <a:spcPts val="0"/>
              </a:spcBef>
              <a:spcAft>
                <a:spcPts val="0"/>
              </a:spcAft>
            </a:pPr>
            <a:r>
              <a:rPr lang="en-US" sz="2000" b="1" dirty="0">
                <a:solidFill>
                  <a:prstClr val="black"/>
                </a:solidFill>
                <a:latin typeface="+mn-lt"/>
                <a:ea typeface="+mn-ea"/>
                <a:cs typeface="NewsGoth BT"/>
              </a:rPr>
              <a:t>	Other Important Dates</a:t>
            </a:r>
          </a:p>
          <a:p>
            <a:pPr defTabSz="457200" eaLnBrk="1" fontAlgn="auto" hangingPunct="1">
              <a:spcBef>
                <a:spcPts val="400"/>
              </a:spcBef>
              <a:spcAft>
                <a:spcPts val="0"/>
              </a:spcAft>
            </a:pPr>
            <a:r>
              <a:rPr lang="en-US" sz="2000" dirty="0">
                <a:solidFill>
                  <a:prstClr val="black"/>
                </a:solidFill>
                <a:latin typeface="+mn-lt"/>
                <a:ea typeface="+mn-ea"/>
                <a:cs typeface="NewsGoth BT"/>
              </a:rPr>
              <a:t>		Sunday, August 25		Last day to add &amp; drop classes</a:t>
            </a:r>
          </a:p>
          <a:p>
            <a:pPr defTabSz="457200" eaLnBrk="1" fontAlgn="auto" hangingPunct="1">
              <a:spcBef>
                <a:spcPts val="400"/>
              </a:spcBef>
              <a:spcAft>
                <a:spcPts val="0"/>
              </a:spcAft>
            </a:pPr>
            <a:r>
              <a:rPr lang="en-US" sz="2000" dirty="0">
                <a:solidFill>
                  <a:prstClr val="black"/>
                </a:solidFill>
                <a:latin typeface="+mn-lt"/>
                <a:ea typeface="+mn-ea"/>
                <a:cs typeface="NewsGoth BT"/>
              </a:rPr>
              <a:t>		TBD-Week of August 26	Meet Your Advisor Event </a:t>
            </a:r>
          </a:p>
          <a:p>
            <a:pPr defTabSz="457200" eaLnBrk="1" fontAlgn="auto" hangingPunct="1">
              <a:spcBef>
                <a:spcPts val="400"/>
              </a:spcBef>
              <a:spcAft>
                <a:spcPts val="0"/>
              </a:spcAft>
            </a:pPr>
            <a:r>
              <a:rPr lang="en-US" sz="2000" dirty="0">
                <a:solidFill>
                  <a:prstClr val="black"/>
                </a:solidFill>
                <a:latin typeface="+mn-lt"/>
                <a:ea typeface="+mn-ea"/>
                <a:cs typeface="NewsGoth BT"/>
              </a:rPr>
              <a:t>		Late September 			Begin advising appointments for spring			</a:t>
            </a:r>
          </a:p>
          <a:p>
            <a:pPr defTabSz="457200" eaLnBrk="1" fontAlgn="auto" hangingPunct="1">
              <a:spcBef>
                <a:spcPts val="400"/>
              </a:spcBef>
              <a:spcAft>
                <a:spcPts val="0"/>
              </a:spcAft>
            </a:pPr>
            <a:r>
              <a:rPr lang="en-US" sz="2000" dirty="0">
                <a:solidFill>
                  <a:prstClr val="black"/>
                </a:solidFill>
                <a:latin typeface="+mn-lt"/>
                <a:ea typeface="+mn-ea"/>
                <a:cs typeface="NewsGoth BT"/>
              </a:rPr>
              <a:t>		October 28 		      Last day to withdraw from full-term courses</a:t>
            </a:r>
          </a:p>
          <a:p>
            <a:pPr defTabSz="457200" eaLnBrk="1" fontAlgn="auto" hangingPunct="1">
              <a:spcBef>
                <a:spcPts val="400"/>
              </a:spcBef>
              <a:spcAft>
                <a:spcPts val="0"/>
              </a:spcAft>
            </a:pPr>
            <a:r>
              <a:rPr lang="en-US" sz="2000" dirty="0">
                <a:solidFill>
                  <a:prstClr val="black"/>
                </a:solidFill>
                <a:latin typeface="+mn-lt"/>
                <a:ea typeface="+mn-ea"/>
                <a:cs typeface="NewsGoth BT"/>
              </a:rPr>
              <a:t>		November            Registration for spring classes</a:t>
            </a:r>
          </a:p>
        </p:txBody>
      </p:sp>
      <p:pic>
        <p:nvPicPr>
          <p:cNvPr id="3" name="Picture 2">
            <a:extLst>
              <a:ext uri="{FF2B5EF4-FFF2-40B4-BE49-F238E27FC236}">
                <a16:creationId xmlns:a16="http://schemas.microsoft.com/office/drawing/2014/main" id="{A98E7077-405A-4DEB-A0BA-20AB655F0472}"/>
              </a:ext>
            </a:extLst>
          </p:cNvPr>
          <p:cNvPicPr>
            <a:picLocks noChangeAspect="1"/>
          </p:cNvPicPr>
          <p:nvPr/>
        </p:nvPicPr>
        <p:blipFill>
          <a:blip r:embed="rId2"/>
          <a:stretch>
            <a:fillRect/>
          </a:stretch>
        </p:blipFill>
        <p:spPr>
          <a:xfrm>
            <a:off x="8044251" y="2738885"/>
            <a:ext cx="2996479" cy="884207"/>
          </a:xfrm>
          <a:prstGeom prst="rect">
            <a:avLst/>
          </a:prstGeom>
        </p:spPr>
      </p:pic>
    </p:spTree>
    <p:extLst>
      <p:ext uri="{BB962C8B-B14F-4D97-AF65-F5344CB8AC3E}">
        <p14:creationId xmlns:p14="http://schemas.microsoft.com/office/powerpoint/2010/main" val="188506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a:bodyPr>
          <a:lstStyle/>
          <a:p>
            <a:pPr algn="ctr"/>
            <a:r>
              <a:rPr lang="en-US" sz="5400"/>
              <a:t>Career Center</a:t>
            </a:r>
          </a:p>
        </p:txBody>
      </p:sp>
      <p:sp>
        <p:nvSpPr>
          <p:cNvPr id="5" name="Rectangle 4"/>
          <p:cNvSpPr/>
          <p:nvPr/>
        </p:nvSpPr>
        <p:spPr>
          <a:xfrm>
            <a:off x="82932" y="1612353"/>
            <a:ext cx="8355113" cy="4944943"/>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S PGothic" pitchFamily="34" charset="-128"/>
                <a:cs typeface="NewsGoth BT"/>
              </a:rPr>
              <a:t>Career Center (Lucina 220)</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S PGothic" pitchFamily="34" charset="-128"/>
                <a:cs typeface="NewsGoth BT"/>
              </a:rPr>
              <a:t>	</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a:ea typeface="MS PGothic" pitchFamily="34" charset="-128"/>
                <a:cs typeface="NewsGoth BT"/>
              </a:rPr>
              <a:t>	Scheduled Career Coaching Hours </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a:ea typeface="MS PGothic" pitchFamily="34" charset="-128"/>
                <a:cs typeface="NewsGoth BT"/>
              </a:rPr>
              <a:t>		</a:t>
            </a:r>
            <a:r>
              <a:rPr kumimoji="0" lang="en-US" sz="2200" b="0" i="0" u="none" strike="noStrike" kern="1200" cap="none" spc="0" normalizeH="0" baseline="0" noProof="0">
                <a:ln>
                  <a:noFill/>
                </a:ln>
                <a:solidFill>
                  <a:prstClr val="black"/>
                </a:solidFill>
                <a:effectLst/>
                <a:uLnTx/>
                <a:uFillTx/>
                <a:latin typeface="Calibri"/>
                <a:ea typeface="MS PGothic" pitchFamily="34" charset="-128"/>
                <a:cs typeface="NewsGoth BT"/>
              </a:rPr>
              <a:t>Monday – Friday					9 a.m. – 4 p.m.</a:t>
            </a:r>
          </a:p>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a:ea typeface="MS PGothic" pitchFamily="34" charset="-128"/>
              <a:cs typeface="NewsGoth BT"/>
            </a:endParaRPr>
          </a:p>
          <a:p>
            <a:pPr marL="0" marR="0" lvl="0" indent="0" algn="l" defTabSz="457200" rtl="0" eaLnBrk="1" fontAlgn="auto" latinLnBrk="0" hangingPunct="1">
              <a:lnSpc>
                <a:spcPct val="100000"/>
              </a:lnSpc>
              <a:spcBef>
                <a:spcPts val="40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Calibri"/>
              <a:ea typeface="MS PGothic" pitchFamily="34" charset="-128"/>
              <a:cs typeface="NewsGoth BT"/>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a:ea typeface="MS PGothic" pitchFamily="34" charset="-128"/>
                <a:cs typeface="NewsGoth BT"/>
              </a:rPr>
              <a:t>	Important Dates</a:t>
            </a:r>
          </a:p>
          <a:p>
            <a:pPr defTabSz="457200" eaLnBrk="1" fontAlgn="auto" hangingPunct="1">
              <a:spcBef>
                <a:spcPts val="400"/>
              </a:spcBef>
              <a:spcAft>
                <a:spcPts val="0"/>
              </a:spcAft>
              <a:defRPr/>
            </a:pPr>
            <a:r>
              <a:rPr kumimoji="0" lang="en-US" sz="2200" b="0" i="0" u="none" strike="noStrike" kern="1200" cap="none" spc="0" normalizeH="0" baseline="0" noProof="0">
                <a:ln>
                  <a:noFill/>
                </a:ln>
                <a:effectLst/>
                <a:uLnTx/>
                <a:uFillTx/>
                <a:latin typeface="Calibri"/>
                <a:ea typeface="MS PGothic"/>
                <a:cs typeface="NewsGoth BT"/>
              </a:rPr>
              <a:t>		</a:t>
            </a:r>
            <a:r>
              <a:rPr kumimoji="0" lang="en-US" sz="2200" b="1" i="0" u="none" strike="noStrike" kern="1200" cap="none" spc="0" normalizeH="0" baseline="0" noProof="0">
                <a:ln>
                  <a:noFill/>
                </a:ln>
                <a:solidFill>
                  <a:srgbClr val="FF0000"/>
                </a:solidFill>
                <a:effectLst/>
                <a:uLnTx/>
                <a:uFillTx/>
                <a:latin typeface="Calibri"/>
                <a:ea typeface="MS PGothic"/>
                <a:cs typeface="NewsGoth BT"/>
              </a:rPr>
              <a:t>Wednesday, September 18</a:t>
            </a:r>
            <a:r>
              <a:rPr lang="en-US" sz="2200" b="1" baseline="30000" err="1">
                <a:solidFill>
                  <a:srgbClr val="FF0000"/>
                </a:solidFill>
                <a:latin typeface="Calibri"/>
                <a:ea typeface="MS PGothic"/>
                <a:cs typeface="NewsGoth BT"/>
              </a:rPr>
              <a:t>th</a:t>
            </a:r>
            <a:r>
              <a:rPr lang="en-US" sz="2200" b="1">
                <a:solidFill>
                  <a:srgbClr val="FF0000"/>
                </a:solidFill>
                <a:latin typeface="Calibri"/>
                <a:ea typeface="MS PGothic"/>
                <a:cs typeface="NewsGoth BT"/>
              </a:rPr>
              <a:t>  </a:t>
            </a:r>
            <a:endParaRPr lang="en-US" sz="2200" b="1" i="0" u="none" strike="noStrike" kern="1200" cap="none" spc="0" normalizeH="0" baseline="0" noProof="0">
              <a:ln>
                <a:noFill/>
              </a:ln>
              <a:solidFill>
                <a:srgbClr val="000000"/>
              </a:solidFill>
              <a:effectLst/>
              <a:uLnTx/>
              <a:uFillTx/>
              <a:latin typeface="Calibri"/>
              <a:ea typeface="MS PGothic"/>
              <a:cs typeface="NewsGoth BT"/>
            </a:endParaRPr>
          </a:p>
          <a:p>
            <a:pPr defTabSz="457200" eaLnBrk="1" fontAlgn="auto" hangingPunct="1">
              <a:spcBef>
                <a:spcPts val="400"/>
              </a:spcBef>
              <a:spcAft>
                <a:spcPts val="0"/>
              </a:spcAft>
              <a:defRPr/>
            </a:pPr>
            <a:r>
              <a:rPr lang="en-US" sz="2200" b="1">
                <a:latin typeface="Calibri"/>
                <a:ea typeface="MS PGothic"/>
                <a:cs typeface="NewsGoth BT"/>
              </a:rPr>
              <a:t>               </a:t>
            </a:r>
            <a:r>
              <a:rPr kumimoji="0" lang="en-US" sz="2200" b="1" i="0" u="none" strike="noStrike" kern="1200" cap="none" spc="0" normalizeH="0" baseline="0" noProof="0">
                <a:ln>
                  <a:noFill/>
                </a:ln>
                <a:effectLst/>
                <a:uLnTx/>
                <a:uFillTx/>
                <a:latin typeface="Calibri"/>
                <a:ea typeface="MS PGothic"/>
                <a:cs typeface="NewsGoth BT"/>
              </a:rPr>
              <a:t>Cardinal Job </a:t>
            </a:r>
            <a:r>
              <a:rPr lang="en-US" sz="2200" b="1">
                <a:latin typeface="Calibri"/>
                <a:ea typeface="MS PGothic"/>
                <a:cs typeface="NewsGoth BT"/>
              </a:rPr>
              <a:t>Fair</a:t>
            </a:r>
            <a:r>
              <a:rPr kumimoji="0" lang="en-US" sz="2200" b="0" i="0" u="none" strike="noStrike" kern="1200" cap="none" spc="0" normalizeH="0" baseline="0" noProof="0">
                <a:ln>
                  <a:noFill/>
                </a:ln>
                <a:effectLst/>
                <a:uLnTx/>
                <a:uFillTx/>
                <a:latin typeface="Calibri"/>
                <a:ea typeface="MS PGothic"/>
                <a:cs typeface="NewsGoth BT"/>
              </a:rPr>
              <a:t> - Worthen Arena – 11am-3pm</a:t>
            </a:r>
            <a:endParaRPr lang="en-US" sz="2200" b="0" i="0" u="none" strike="noStrike" kern="1200" cap="none" spc="0" normalizeH="0" baseline="0" noProof="0">
              <a:ln>
                <a:noFill/>
              </a:ln>
              <a:effectLst/>
              <a:uLnTx/>
              <a:uFillTx/>
              <a:latin typeface="Calibri"/>
              <a:ea typeface="MS PGothic"/>
              <a:cs typeface="NewsGoth BT"/>
            </a:endParaRPr>
          </a:p>
          <a:p>
            <a:pPr defTabSz="457200">
              <a:spcBef>
                <a:spcPts val="0"/>
              </a:spcBef>
              <a:spcAft>
                <a:spcPts val="0"/>
              </a:spcAft>
              <a:defRPr/>
            </a:pPr>
            <a:br>
              <a:rPr lang="en-US" sz="2200">
                <a:latin typeface="Calibri"/>
                <a:ea typeface="MS PGothic"/>
                <a:cs typeface="Calibri"/>
              </a:rPr>
            </a:br>
            <a:r>
              <a:rPr lang="en-US" sz="2200" b="1">
                <a:latin typeface="Calibri"/>
                <a:ea typeface="MS PGothic"/>
                <a:cs typeface="Calibri"/>
              </a:rPr>
              <a:t>       On-Campus Student Employment </a:t>
            </a:r>
            <a:endParaRPr lang="en-US" sz="2200">
              <a:latin typeface="Calibri"/>
              <a:ea typeface="MS PGothic"/>
              <a:cs typeface="Calibri"/>
            </a:endParaRPr>
          </a:p>
          <a:p>
            <a:pPr defTabSz="457200">
              <a:spcBef>
                <a:spcPts val="400"/>
              </a:spcBef>
              <a:spcAft>
                <a:spcPts val="0"/>
              </a:spcAft>
              <a:defRPr/>
            </a:pPr>
            <a:r>
              <a:rPr lang="en-US" sz="2200">
                <a:latin typeface="Calibri"/>
                <a:ea typeface="MS PGothic"/>
                <a:cs typeface="Calibri"/>
              </a:rPr>
              <a:t>                If you are eligible for Federal Work Study, this is how that </a:t>
            </a:r>
          </a:p>
          <a:p>
            <a:pPr defTabSz="457200">
              <a:spcBef>
                <a:spcPts val="400"/>
              </a:spcBef>
              <a:spcAft>
                <a:spcPts val="0"/>
              </a:spcAft>
              <a:defRPr/>
            </a:pPr>
            <a:r>
              <a:rPr lang="en-US" sz="2200">
                <a:latin typeface="Calibri"/>
                <a:ea typeface="MS PGothic"/>
                <a:cs typeface="Calibri"/>
              </a:rPr>
              <a:t>                funding is used = BSU paycheck – search in Cardinal Career </a:t>
            </a:r>
            <a:endParaRPr lang="en-US">
              <a:cs typeface="Calibri" pitchFamily="34" charset="0"/>
            </a:endParaRPr>
          </a:p>
          <a:p>
            <a:pPr defTabSz="457200">
              <a:spcBef>
                <a:spcPts val="400"/>
              </a:spcBef>
              <a:spcAft>
                <a:spcPts val="0"/>
              </a:spcAft>
              <a:defRPr/>
            </a:pPr>
            <a:r>
              <a:rPr lang="en-US" sz="2200">
                <a:latin typeface="Calibri"/>
                <a:ea typeface="MS PGothic"/>
                <a:cs typeface="Calibri"/>
              </a:rPr>
              <a:t>                Link for job openings</a:t>
            </a:r>
            <a:endParaRPr lang="en-US">
              <a:cs typeface="Calibri"/>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0579" y="1837433"/>
            <a:ext cx="2932806" cy="1953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578" y="3910263"/>
            <a:ext cx="2923403" cy="1962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90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a:bodyPr>
          <a:lstStyle/>
          <a:p>
            <a:pPr algn="ctr"/>
            <a:r>
              <a:rPr lang="en-US" sz="5400"/>
              <a:t>Career Center</a:t>
            </a:r>
          </a:p>
        </p:txBody>
      </p:sp>
      <p:sp>
        <p:nvSpPr>
          <p:cNvPr id="4" name="Rectangle 3"/>
          <p:cNvSpPr/>
          <p:nvPr/>
        </p:nvSpPr>
        <p:spPr>
          <a:xfrm>
            <a:off x="611378" y="1690689"/>
            <a:ext cx="10276786" cy="463716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S PGothic" pitchFamily="34" charset="-128"/>
                <a:cs typeface="NewsGoth BT"/>
              </a:rPr>
              <a:t>Career Coaches For YOUR Area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S PGothic" pitchFamily="34" charset="-128"/>
                <a:cs typeface="NewsGoth BT"/>
              </a:rPr>
              <a:t>	</a:t>
            </a:r>
            <a:r>
              <a:rPr kumimoji="0" lang="en-US" sz="2400" b="0" i="0" u="none" strike="noStrike" kern="1200" cap="none" spc="0" normalizeH="0" baseline="0" noProof="0">
                <a:ln>
                  <a:noFill/>
                </a:ln>
                <a:solidFill>
                  <a:prstClr val="black"/>
                </a:solidFill>
                <a:effectLst/>
                <a:uLnTx/>
                <a:uFillTx/>
                <a:latin typeface="Calibri"/>
                <a:ea typeface="MS PGothic" pitchFamily="34" charset="-128"/>
                <a:cs typeface="NewsGoth BT"/>
              </a:rPr>
              <a:t>	</a:t>
            </a:r>
            <a:endParaRPr kumimoji="0" lang="en-US" sz="2400" b="1" i="0" u="none" strike="noStrike" kern="1200" cap="none" spc="0" normalizeH="0" baseline="0" noProof="0">
              <a:ln>
                <a:noFill/>
              </a:ln>
              <a:solidFill>
                <a:prstClr val="black"/>
              </a:solidFill>
              <a:effectLst/>
              <a:uLnTx/>
              <a:uFillTx/>
              <a:latin typeface="Calibri"/>
              <a:ea typeface="MS PGothic" pitchFamily="34" charset="-128"/>
              <a:cs typeface="NewsGoth BT"/>
            </a:endParaRPr>
          </a:p>
          <a:p>
            <a:pPr marL="342900" marR="0" lvl="0" indent="-342900" algn="l" defTabSz="457200" rtl="0" eaLnBrk="1" fontAlgn="auto" latinLnBrk="0" hangingPunct="1">
              <a:lnSpc>
                <a:spcPct val="100000"/>
              </a:lnSpc>
              <a:spcBef>
                <a:spcPts val="4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Calibri"/>
                <a:ea typeface="MS PGothic" pitchFamily="34" charset="-128"/>
                <a:cs typeface="NewsGoth BT"/>
              </a:rPr>
              <a:t>One on one coaching appointments that give you personalized career coaching</a:t>
            </a:r>
          </a:p>
          <a:p>
            <a:pPr marL="342900" marR="0" lvl="0" indent="-342900" algn="l" defTabSz="457200" rtl="0" eaLnBrk="1" fontAlgn="auto" latinLnBrk="0" hangingPunct="1">
              <a:lnSpc>
                <a:spcPct val="100000"/>
              </a:lnSpc>
              <a:spcBef>
                <a:spcPts val="4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a:ln>
                <a:noFill/>
              </a:ln>
              <a:solidFill>
                <a:prstClr val="black"/>
              </a:solidFill>
              <a:effectLst/>
              <a:uLnTx/>
              <a:uFillTx/>
              <a:latin typeface="Calibri"/>
              <a:ea typeface="MS PGothic" pitchFamily="34" charset="-128"/>
              <a:cs typeface="NewsGoth BT"/>
            </a:endParaRPr>
          </a:p>
          <a:p>
            <a:pPr marL="342900" marR="0" lvl="0" indent="-342900" algn="l" defTabSz="457200" rtl="0" eaLnBrk="1" fontAlgn="auto" latinLnBrk="0" hangingPunct="1">
              <a:lnSpc>
                <a:spcPct val="100000"/>
              </a:lnSpc>
              <a:spcBef>
                <a:spcPts val="4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Calibri"/>
                <a:ea typeface="MS PGothic" pitchFamily="34" charset="-128"/>
                <a:cs typeface="NewsGoth BT"/>
              </a:rPr>
              <a:t>Connect you with employers, faculty, and alumni in your area</a:t>
            </a:r>
          </a:p>
          <a:p>
            <a:pPr marL="342900" marR="0" lvl="0" indent="-342900" algn="l" defTabSz="457200" rtl="0" eaLnBrk="1" fontAlgn="auto" latinLnBrk="0" hangingPunct="1">
              <a:lnSpc>
                <a:spcPct val="100000"/>
              </a:lnSpc>
              <a:spcBef>
                <a:spcPts val="4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a:ln>
                <a:noFill/>
              </a:ln>
              <a:solidFill>
                <a:prstClr val="black"/>
              </a:solidFill>
              <a:effectLst/>
              <a:uLnTx/>
              <a:uFillTx/>
              <a:latin typeface="Calibri"/>
              <a:ea typeface="MS PGothic" pitchFamily="34" charset="-128"/>
              <a:cs typeface="NewsGoth BT"/>
            </a:endParaRPr>
          </a:p>
          <a:p>
            <a:pPr marL="342900" marR="0" lvl="0" indent="-342900" algn="l" defTabSz="457200" rtl="0" eaLnBrk="1" fontAlgn="auto" latinLnBrk="0" hangingPunct="1">
              <a:lnSpc>
                <a:spcPct val="100000"/>
              </a:lnSpc>
              <a:spcBef>
                <a:spcPts val="4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Calibri"/>
                <a:ea typeface="MS PGothic" pitchFamily="34" charset="-128"/>
                <a:cs typeface="NewsGoth BT"/>
              </a:rPr>
              <a:t>Other Career Coaches by specific major (Business, Arts and Sciences, Science and Health, Communications, Art, and Media, Exploratory students and students with disabilities)</a:t>
            </a:r>
          </a:p>
          <a:p>
            <a:pPr marR="0" lvl="0" algn="l" defTabSz="457200" rtl="0" eaLnBrk="1" fontAlgn="auto" latinLnBrk="0" hangingPunct="1">
              <a:lnSpc>
                <a:spcPct val="100000"/>
              </a:lnSpc>
              <a:spcBef>
                <a:spcPts val="400"/>
              </a:spcBef>
              <a:spcAft>
                <a:spcPts val="0"/>
              </a:spcAft>
              <a:buClrTx/>
              <a:buSzTx/>
              <a:tabLst/>
              <a:defRPr/>
            </a:pPr>
            <a:endParaRPr lang="en-US" sz="2400">
              <a:solidFill>
                <a:prstClr val="black"/>
              </a:solidFill>
              <a:latin typeface="Calibri"/>
              <a:cs typeface="NewsGoth BT"/>
            </a:endParaRPr>
          </a:p>
          <a:p>
            <a:pPr marR="0" lvl="0" algn="l" defTabSz="457200" rtl="0" eaLnBrk="1" fontAlgn="auto" latinLnBrk="0" hangingPunct="1">
              <a:lnSpc>
                <a:spcPct val="100000"/>
              </a:lnSpc>
              <a:spcBef>
                <a:spcPts val="400"/>
              </a:spcBef>
              <a:spcAft>
                <a:spcPts val="0"/>
              </a:spcAft>
              <a:buClrTx/>
              <a:buSzTx/>
              <a:tabLst/>
              <a:defRPr/>
            </a:pPr>
            <a:endParaRPr kumimoji="0" lang="en-US" sz="2400" b="0" i="0" u="none" strike="noStrike" kern="1200" cap="none" spc="0" normalizeH="0" baseline="0" noProof="0">
              <a:ln>
                <a:noFill/>
              </a:ln>
              <a:solidFill>
                <a:prstClr val="black"/>
              </a:solidFill>
              <a:effectLst/>
              <a:uLnTx/>
              <a:uFillTx/>
              <a:latin typeface="Calibri"/>
              <a:ea typeface="MS PGothic" pitchFamily="34" charset="-128"/>
              <a:cs typeface="NewsGoth BT"/>
            </a:endParaRPr>
          </a:p>
        </p:txBody>
      </p:sp>
    </p:spTree>
    <p:extLst>
      <p:ext uri="{BB962C8B-B14F-4D97-AF65-F5344CB8AC3E}">
        <p14:creationId xmlns:p14="http://schemas.microsoft.com/office/powerpoint/2010/main" val="41800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a:bodyPr>
          <a:lstStyle/>
          <a:p>
            <a:pPr algn="ctr"/>
            <a:r>
              <a:rPr lang="en-US" sz="5400"/>
              <a:t>Career Center</a:t>
            </a:r>
          </a:p>
        </p:txBody>
      </p:sp>
      <p:sp>
        <p:nvSpPr>
          <p:cNvPr id="5" name="Rectangle 4"/>
          <p:cNvSpPr/>
          <p:nvPr/>
        </p:nvSpPr>
        <p:spPr>
          <a:xfrm>
            <a:off x="194732" y="1846688"/>
            <a:ext cx="11751735" cy="4431983"/>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a:ea typeface="MS PGothic" pitchFamily="34" charset="-128"/>
                <a:cs typeface="NewsGoth BT"/>
              </a:rPr>
              <a:t>KEY Careers: Where Freshmen Meet to Develop a Successful Tomorrow</a:t>
            </a: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1" i="0" u="none" strike="noStrike" kern="1200" cap="none" spc="0" normalizeH="0" baseline="0" noProof="0">
              <a:ln>
                <a:noFill/>
              </a:ln>
              <a:solidFill>
                <a:prstClr val="black"/>
              </a:solidFill>
              <a:effectLst/>
              <a:uLnTx/>
              <a:uFillTx/>
              <a:latin typeface="Calibri"/>
              <a:ea typeface="MS PGothic" pitchFamily="34" charset="-128"/>
              <a:cs typeface="NewsGoth BT"/>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latin typeface="Calibri"/>
                <a:ea typeface="MS PGothic" pitchFamily="34" charset="-128"/>
                <a:cs typeface="NewsGoth BT"/>
              </a:rPr>
              <a:t>Explore how your interests, values, and skills relate to possible careers</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a:ln>
                <a:noFill/>
              </a:ln>
              <a:solidFill>
                <a:prstClr val="black"/>
              </a:solidFill>
              <a:effectLst/>
              <a:uLnTx/>
              <a:uFillTx/>
              <a:latin typeface="Calibri"/>
              <a:ea typeface="MS PGothic" pitchFamily="34" charset="-128"/>
              <a:cs typeface="NewsGoth BT"/>
            </a:endParaRPr>
          </a:p>
          <a:p>
            <a:pPr marL="457200" indent="-457200" defTabSz="457200" eaLnBrk="1" fontAlgn="auto" hangingPunct="1">
              <a:spcBef>
                <a:spcPts val="0"/>
              </a:spcBef>
              <a:spcAft>
                <a:spcPts val="0"/>
              </a:spcAft>
              <a:buFont typeface="Wingdings" panose="05000000000000000000" pitchFamily="2" charset="2"/>
              <a:buChar char="§"/>
              <a:defRPr/>
            </a:pPr>
            <a:r>
              <a:rPr lang="en-US" sz="2800">
                <a:latin typeface="Calibri"/>
                <a:ea typeface="MS PGothic"/>
                <a:cs typeface="NewsGoth BT"/>
              </a:rPr>
              <a:t>Participate in our online</a:t>
            </a:r>
            <a:r>
              <a:rPr kumimoji="0" lang="en-US" sz="2800" b="0" i="0" u="none" strike="noStrike" kern="1200" cap="none" spc="0" normalizeH="0" baseline="0" noProof="0">
                <a:ln>
                  <a:noFill/>
                </a:ln>
                <a:effectLst/>
                <a:uLnTx/>
                <a:uFillTx/>
                <a:latin typeface="Calibri"/>
                <a:ea typeface="MS PGothic"/>
                <a:cs typeface="NewsGoth BT"/>
              </a:rPr>
              <a:t> </a:t>
            </a:r>
            <a:r>
              <a:rPr lang="en-US" sz="2800">
                <a:latin typeface="Calibri"/>
                <a:ea typeface="MS PGothic"/>
                <a:cs typeface="NewsGoth BT"/>
              </a:rPr>
              <a:t>experience </a:t>
            </a:r>
            <a:endParaRPr lang="en-US" sz="2800" b="0" i="0" u="none" strike="noStrike" kern="1200" cap="none" spc="0" normalizeH="0" baseline="0" noProof="0">
              <a:ln>
                <a:noFill/>
              </a:ln>
              <a:effectLst/>
              <a:uLnTx/>
              <a:uFillTx/>
              <a:latin typeface="Calibri"/>
              <a:ea typeface="MS PGothic" pitchFamily="34" charset="-128"/>
              <a:cs typeface="NewsGoth BT"/>
            </a:endParaRPr>
          </a:p>
          <a:p>
            <a:pPr marL="914400" lvl="1" indent="-457200" defTabSz="457200">
              <a:spcBef>
                <a:spcPts val="0"/>
              </a:spcBef>
              <a:spcAft>
                <a:spcPts val="0"/>
              </a:spcAft>
              <a:buFont typeface="Wingdings" panose="05000000000000000000" pitchFamily="2" charset="2"/>
              <a:buChar char="§"/>
              <a:defRPr/>
            </a:pPr>
            <a:r>
              <a:rPr lang="en-US" sz="2800">
                <a:latin typeface="Calibri"/>
                <a:ea typeface="MS PGothic"/>
                <a:cs typeface="NewsGoth BT"/>
              </a:rPr>
              <a:t>Hosted in Canvas</a:t>
            </a:r>
          </a:p>
          <a:p>
            <a:pPr marL="914400" lvl="1" indent="-457200" defTabSz="457200">
              <a:spcBef>
                <a:spcPts val="0"/>
              </a:spcBef>
              <a:spcAft>
                <a:spcPts val="0"/>
              </a:spcAft>
              <a:buFont typeface="Wingdings" panose="05000000000000000000" pitchFamily="2" charset="2"/>
              <a:buChar char="§"/>
              <a:defRPr/>
            </a:pPr>
            <a:r>
              <a:rPr lang="en-US" sz="2800">
                <a:latin typeface="Calibri"/>
                <a:ea typeface="MS PGothic"/>
                <a:cs typeface="NewsGoth BT"/>
              </a:rPr>
              <a:t>Will appear in your Canvas Dashboard in mid-September</a:t>
            </a:r>
            <a:endParaRPr lang="en-US" sz="2800" b="0" i="0" u="none" strike="noStrike" kern="1200" cap="none" spc="0" normalizeH="0" baseline="0" noProof="0">
              <a:ln>
                <a:noFill/>
              </a:ln>
              <a:effectLst/>
              <a:uLnTx/>
              <a:uFillTx/>
              <a:latin typeface="Calibri"/>
              <a:ea typeface="MS PGothic"/>
              <a:cs typeface="NewsGoth BT"/>
            </a:endParaRPr>
          </a:p>
          <a:p>
            <a:pPr marL="457200" indent="-457200" defTabSz="457200" eaLnBrk="1" fontAlgn="auto" hangingPunct="1">
              <a:spcBef>
                <a:spcPts val="0"/>
              </a:spcBef>
              <a:spcAft>
                <a:spcPts val="0"/>
              </a:spcAft>
              <a:buFont typeface="Wingdings" panose="05000000000000000000" pitchFamily="2" charset="2"/>
              <a:buChar char="§"/>
              <a:defRPr/>
            </a:pPr>
            <a:endParaRPr lang="en-US" sz="2800">
              <a:solidFill>
                <a:prstClr val="black"/>
              </a:solidFill>
              <a:latin typeface="Calibri"/>
              <a:cs typeface="NewsGoth BT"/>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a:ln>
                  <a:noFill/>
                </a:ln>
                <a:solidFill>
                  <a:prstClr val="black"/>
                </a:solidFill>
                <a:effectLst/>
                <a:uLnTx/>
                <a:uFillTx/>
                <a:latin typeface="Calibri"/>
                <a:ea typeface="MS PGothic" pitchFamily="34" charset="-128"/>
                <a:cs typeface="NewsGoth BT"/>
              </a:rPr>
              <a:t>Attend events throughout the year to meet other freshmen from around campus</a:t>
            </a:r>
          </a:p>
        </p:txBody>
      </p:sp>
    </p:spTree>
    <p:extLst>
      <p:ext uri="{BB962C8B-B14F-4D97-AF65-F5344CB8AC3E}">
        <p14:creationId xmlns:p14="http://schemas.microsoft.com/office/powerpoint/2010/main" val="980070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noChangeArrowheads="1"/>
          </p:cNvSpPr>
          <p:nvPr>
            <p:ph type="title"/>
          </p:nvPr>
        </p:nvSpPr>
        <p:spPr bwMode="auto">
          <a:xfrm>
            <a:off x="0" y="1"/>
            <a:ext cx="12192000" cy="1690688"/>
          </a:xfrm>
        </p:spPr>
        <p:txBody>
          <a:bodyPr wrap="square" numCol="1" anchorCtr="0" compatLnSpc="1">
            <a:prstTxWarp prst="textNoShape">
              <a:avLst/>
            </a:prstTxWarp>
            <a:normAutofit/>
          </a:bodyPr>
          <a:lstStyle/>
          <a:p>
            <a:pPr algn="ctr"/>
            <a:r>
              <a:rPr lang="en-US" altLang="en-US" sz="5400"/>
              <a:t>Learning Center</a:t>
            </a:r>
          </a:p>
        </p:txBody>
      </p:sp>
      <p:sp>
        <p:nvSpPr>
          <p:cNvPr id="5" name="Rectangle 4"/>
          <p:cNvSpPr/>
          <p:nvPr/>
        </p:nvSpPr>
        <p:spPr>
          <a:xfrm>
            <a:off x="1319631" y="1580675"/>
            <a:ext cx="8374612" cy="3549690"/>
          </a:xfrm>
          <a:prstGeom prst="rect">
            <a:avLst/>
          </a:prstGeom>
        </p:spPr>
        <p:txBody>
          <a:bodyPr wrap="square" lIns="91440" tIns="45720" rIns="91440" bIns="45720" anchor="t">
            <a:spAutoFit/>
          </a:bodyPr>
          <a:lstStyle/>
          <a:p>
            <a:pPr defTabSz="457200" eaLnBrk="1" fontAlgn="auto" hangingPunct="1">
              <a:spcBef>
                <a:spcPts val="0"/>
              </a:spcBef>
              <a:spcAft>
                <a:spcPts val="0"/>
              </a:spcAft>
              <a:defRPr/>
            </a:pPr>
            <a:endParaRPr lang="en-US" sz="800" b="1">
              <a:solidFill>
                <a:prstClr val="black"/>
              </a:solidFill>
              <a:latin typeface="+mn-lt"/>
              <a:ea typeface="+mn-ea"/>
              <a:cs typeface="NewsGoth BT"/>
            </a:endParaRPr>
          </a:p>
          <a:p>
            <a:pPr defTabSz="457200" eaLnBrk="1" fontAlgn="auto" hangingPunct="1">
              <a:spcBef>
                <a:spcPts val="0"/>
              </a:spcBef>
              <a:spcAft>
                <a:spcPts val="0"/>
              </a:spcAft>
              <a:defRPr/>
            </a:pPr>
            <a:r>
              <a:rPr lang="en-US" sz="2200" b="1">
                <a:solidFill>
                  <a:prstClr val="black"/>
                </a:solidFill>
                <a:latin typeface="+mn-lt"/>
                <a:ea typeface="+mn-ea"/>
                <a:cs typeface="NewsGoth BT"/>
              </a:rPr>
              <a:t>	</a:t>
            </a:r>
            <a:r>
              <a:rPr lang="en-US" sz="2000" b="1">
                <a:solidFill>
                  <a:prstClr val="black"/>
                </a:solidFill>
                <a:latin typeface="Calibri"/>
                <a:ea typeface="MS PGothic"/>
                <a:cs typeface="NewsGoth BT"/>
              </a:rPr>
              <a:t>Appointment-Based Peer Tutoring</a:t>
            </a:r>
          </a:p>
          <a:p>
            <a:pPr defTabSz="457200" eaLnBrk="1" fontAlgn="auto" hangingPunct="1">
              <a:spcBef>
                <a:spcPts val="0"/>
              </a:spcBef>
              <a:spcAft>
                <a:spcPts val="0"/>
              </a:spcAft>
              <a:defRPr/>
            </a:pPr>
            <a:endParaRPr lang="en-US" sz="1200" b="1">
              <a:solidFill>
                <a:prstClr val="black"/>
              </a:solidFill>
              <a:cs typeface="NewsGoth BT"/>
            </a:endParaRPr>
          </a:p>
          <a:p>
            <a:pPr marL="1374775" lvl="1" indent="-344170" defTabSz="457200" eaLnBrk="1" fontAlgn="auto" hangingPunct="1">
              <a:spcBef>
                <a:spcPts val="400"/>
              </a:spcBef>
              <a:spcAft>
                <a:spcPts val="0"/>
              </a:spcAft>
              <a:buFont typeface="Wingdings" panose="05000000000000000000" pitchFamily="2" charset="2"/>
              <a:buChar char="§"/>
              <a:defRPr/>
            </a:pPr>
            <a:r>
              <a:rPr lang="en-US" sz="1600">
                <a:solidFill>
                  <a:prstClr val="black"/>
                </a:solidFill>
                <a:latin typeface="Calibri"/>
                <a:ea typeface="MS PGothic"/>
                <a:cs typeface="NewsGoth BT"/>
              </a:rPr>
              <a:t>In-person in NQ 350 or virtual via Zoom (Monday-Thursday, 10am-8pm; Friday, 10am-2pm)</a:t>
            </a:r>
          </a:p>
          <a:p>
            <a:pPr marL="1374775" lvl="1" indent="-344170" defTabSz="457200" eaLnBrk="1" fontAlgn="auto" hangingPunct="1">
              <a:spcBef>
                <a:spcPts val="400"/>
              </a:spcBef>
              <a:spcAft>
                <a:spcPts val="0"/>
              </a:spcAft>
              <a:buFont typeface="Wingdings" panose="05000000000000000000" pitchFamily="2" charset="2"/>
              <a:buChar char="§"/>
              <a:defRPr/>
            </a:pPr>
            <a:r>
              <a:rPr lang="en-US" sz="1600">
                <a:solidFill>
                  <a:prstClr val="black"/>
                </a:solidFill>
                <a:latin typeface="Calibri"/>
                <a:ea typeface="MS PGothic"/>
                <a:cs typeface="NewsGoth BT"/>
              </a:rPr>
              <a:t>Visit </a:t>
            </a:r>
            <a:r>
              <a:rPr lang="en-US" sz="1600">
                <a:solidFill>
                  <a:prstClr val="black"/>
                </a:solidFill>
                <a:latin typeface="Calibri"/>
                <a:ea typeface="MS PGothic"/>
                <a:cs typeface="NewsGoth BT"/>
                <a:hlinkClick r:id="rId2">
                  <a:extLst>
                    <a:ext uri="{A12FA001-AC4F-418D-AE19-62706E023703}">
                      <ahyp:hlinkClr xmlns:ahyp="http://schemas.microsoft.com/office/drawing/2018/hyperlinkcolor" val="tx"/>
                    </a:ext>
                  </a:extLst>
                </a:hlinkClick>
              </a:rPr>
              <a:t>bsu.navigate.eab.com </a:t>
            </a:r>
            <a:r>
              <a:rPr lang="en-US" sz="1600">
                <a:solidFill>
                  <a:prstClr val="black"/>
                </a:solidFill>
                <a:latin typeface="Calibri"/>
                <a:ea typeface="MS PGothic"/>
                <a:cs typeface="NewsGoth BT"/>
              </a:rPr>
              <a:t>to make a tutoring appointment. </a:t>
            </a:r>
          </a:p>
          <a:p>
            <a:pPr marL="1831975" lvl="2" indent="-344170" defTabSz="457200" eaLnBrk="1" fontAlgn="auto" hangingPunct="1">
              <a:spcBef>
                <a:spcPts val="400"/>
              </a:spcBef>
              <a:spcAft>
                <a:spcPts val="0"/>
              </a:spcAft>
              <a:buFont typeface="Wingdings" panose="05000000000000000000" pitchFamily="2" charset="2"/>
              <a:buChar char="§"/>
              <a:defRPr/>
            </a:pPr>
            <a:r>
              <a:rPr lang="en-US" sz="1600">
                <a:solidFill>
                  <a:prstClr val="black"/>
                </a:solidFill>
                <a:latin typeface="Calibri"/>
                <a:ea typeface="MS PGothic"/>
                <a:cs typeface="NewsGoth BT"/>
              </a:rPr>
              <a:t>You can also download the Student Navigate app.</a:t>
            </a:r>
          </a:p>
          <a:p>
            <a:pPr marL="1831975" lvl="2" indent="-344170" defTabSz="457200" eaLnBrk="1" fontAlgn="auto" hangingPunct="1">
              <a:spcBef>
                <a:spcPts val="400"/>
              </a:spcBef>
              <a:spcAft>
                <a:spcPts val="0"/>
              </a:spcAft>
              <a:buFont typeface="Wingdings" panose="05000000000000000000" pitchFamily="2" charset="2"/>
              <a:buChar char="§"/>
              <a:defRPr/>
            </a:pPr>
            <a:r>
              <a:rPr lang="en-US" sz="1600">
                <a:solidFill>
                  <a:prstClr val="black"/>
                </a:solidFill>
                <a:latin typeface="Calibri"/>
                <a:ea typeface="MS PGothic"/>
                <a:cs typeface="NewsGoth BT"/>
              </a:rPr>
              <a:t>You can also go to my.bsu.edu and click on “Navigate.”</a:t>
            </a:r>
          </a:p>
          <a:p>
            <a:pPr marL="1374775" lvl="1" indent="-344170" defTabSz="457200" eaLnBrk="1" fontAlgn="auto" hangingPunct="1">
              <a:spcBef>
                <a:spcPts val="400"/>
              </a:spcBef>
              <a:spcAft>
                <a:spcPts val="0"/>
              </a:spcAft>
              <a:buFont typeface="Wingdings" panose="05000000000000000000" pitchFamily="2" charset="2"/>
              <a:buChar char="§"/>
              <a:defRPr/>
            </a:pPr>
            <a:r>
              <a:rPr lang="en-US" sz="1600">
                <a:solidFill>
                  <a:prstClr val="black"/>
                </a:solidFill>
                <a:latin typeface="Calibri"/>
                <a:ea typeface="MS PGothic"/>
                <a:cs typeface="NewsGoth BT"/>
              </a:rPr>
              <a:t>Written instructions are on our website at </a:t>
            </a:r>
            <a:r>
              <a:rPr lang="en-US" sz="1600">
                <a:solidFill>
                  <a:prstClr val="black"/>
                </a:solidFill>
                <a:latin typeface="Calibri"/>
                <a:ea typeface="MS PGothic"/>
                <a:cs typeface="NewsGoth BT"/>
                <a:hlinkClick r:id="rId3">
                  <a:extLst>
                    <a:ext uri="{A12FA001-AC4F-418D-AE19-62706E023703}">
                      <ahyp:hlinkClr xmlns:ahyp="http://schemas.microsoft.com/office/drawing/2018/hyperlinkcolor" val="tx"/>
                    </a:ext>
                  </a:extLst>
                </a:hlinkClick>
              </a:rPr>
              <a:t>bsu.edu/learningcenter</a:t>
            </a:r>
            <a:r>
              <a:rPr lang="en-US" sz="1600">
                <a:solidFill>
                  <a:prstClr val="black"/>
                </a:solidFill>
                <a:latin typeface="Calibri"/>
                <a:ea typeface="MS PGothic"/>
                <a:cs typeface="NewsGoth BT"/>
              </a:rPr>
              <a:t>.</a:t>
            </a:r>
          </a:p>
          <a:p>
            <a:pPr marL="1374775" lvl="1" indent="-344170" defTabSz="457200" eaLnBrk="1" fontAlgn="auto" hangingPunct="1">
              <a:spcBef>
                <a:spcPts val="400"/>
              </a:spcBef>
              <a:spcAft>
                <a:spcPts val="0"/>
              </a:spcAft>
              <a:buFont typeface="Wingdings" panose="05000000000000000000" pitchFamily="2" charset="2"/>
              <a:buChar char="§"/>
              <a:defRPr/>
            </a:pPr>
            <a:r>
              <a:rPr lang="en-US" sz="1600">
                <a:solidFill>
                  <a:prstClr val="black"/>
                </a:solidFill>
                <a:latin typeface="Calibri"/>
                <a:ea typeface="MS PGothic"/>
                <a:cs typeface="NewsGoth BT"/>
              </a:rPr>
              <a:t>You can start making appointments on the first day of the semester, Monday, August 19th.  Tutoring begins that day!</a:t>
            </a:r>
          </a:p>
          <a:p>
            <a:pPr marL="1374775" lvl="1" indent="-344170" defTabSz="457200" eaLnBrk="1" fontAlgn="auto" hangingPunct="1">
              <a:spcBef>
                <a:spcPts val="400"/>
              </a:spcBef>
              <a:spcAft>
                <a:spcPts val="0"/>
              </a:spcAft>
              <a:buFont typeface="Wingdings" panose="05000000000000000000" pitchFamily="2" charset="2"/>
              <a:buChar char="§"/>
              <a:defRPr/>
            </a:pPr>
            <a:r>
              <a:rPr lang="en-US" sz="1600">
                <a:solidFill>
                  <a:prstClr val="black"/>
                </a:solidFill>
                <a:latin typeface="Calibri"/>
                <a:ea typeface="MS PGothic"/>
                <a:cs typeface="NewsGoth BT"/>
              </a:rPr>
              <a:t>List of courses are on our website; here is a sampling…</a:t>
            </a:r>
            <a:endParaRPr lang="en-US" sz="1600" b="1">
              <a:solidFill>
                <a:prstClr val="black"/>
              </a:solidFill>
              <a:latin typeface="Calibri"/>
              <a:ea typeface="MS PGothic"/>
              <a:cs typeface="NewsGoth BT"/>
            </a:endParaRPr>
          </a:p>
          <a:p>
            <a:pPr marL="1029970" lvl="1" defTabSz="457200" eaLnBrk="1" fontAlgn="auto" hangingPunct="1">
              <a:spcBef>
                <a:spcPts val="400"/>
              </a:spcBef>
              <a:spcAft>
                <a:spcPts val="0"/>
              </a:spcAft>
              <a:defRPr/>
            </a:pPr>
            <a:endParaRPr lang="en-US" sz="1200">
              <a:solidFill>
                <a:prstClr val="black"/>
              </a:solidFill>
              <a:cs typeface="NewsGoth BT"/>
            </a:endParaRPr>
          </a:p>
        </p:txBody>
      </p:sp>
      <p:pic>
        <p:nvPicPr>
          <p:cNvPr id="2" name="Picture 1">
            <a:extLst>
              <a:ext uri="{FF2B5EF4-FFF2-40B4-BE49-F238E27FC236}">
                <a16:creationId xmlns:a16="http://schemas.microsoft.com/office/drawing/2014/main" id="{B0DF334A-C25A-4CF5-9FF1-53C57A002EEF}"/>
              </a:ext>
            </a:extLst>
          </p:cNvPr>
          <p:cNvPicPr>
            <a:picLocks noChangeAspect="1"/>
          </p:cNvPicPr>
          <p:nvPr/>
        </p:nvPicPr>
        <p:blipFill rotWithShape="1">
          <a:blip r:embed="rId4"/>
          <a:srcRect l="11805" t="9059" r="21290" b="16067"/>
          <a:stretch/>
        </p:blipFill>
        <p:spPr>
          <a:xfrm>
            <a:off x="10585718" y="202224"/>
            <a:ext cx="1419859" cy="2127738"/>
          </a:xfrm>
          <a:prstGeom prst="rect">
            <a:avLst/>
          </a:prstGeom>
        </p:spPr>
      </p:pic>
      <p:pic>
        <p:nvPicPr>
          <p:cNvPr id="3" name="Picture 2">
            <a:extLst>
              <a:ext uri="{FF2B5EF4-FFF2-40B4-BE49-F238E27FC236}">
                <a16:creationId xmlns:a16="http://schemas.microsoft.com/office/drawing/2014/main" id="{CE6ADFD7-D8CE-4F62-8BD1-BA95046DB644}"/>
              </a:ext>
            </a:extLst>
          </p:cNvPr>
          <p:cNvPicPr>
            <a:picLocks noChangeAspect="1"/>
          </p:cNvPicPr>
          <p:nvPr/>
        </p:nvPicPr>
        <p:blipFill rotWithShape="1">
          <a:blip r:embed="rId5"/>
          <a:srcRect l="7205" t="6753" r="18904" b="13520"/>
          <a:stretch/>
        </p:blipFill>
        <p:spPr>
          <a:xfrm>
            <a:off x="292943" y="4659446"/>
            <a:ext cx="1452810" cy="2127738"/>
          </a:xfrm>
          <a:prstGeom prst="rect">
            <a:avLst/>
          </a:prstGeom>
        </p:spPr>
      </p:pic>
      <p:pic>
        <p:nvPicPr>
          <p:cNvPr id="4" name="Picture 3">
            <a:extLst>
              <a:ext uri="{FF2B5EF4-FFF2-40B4-BE49-F238E27FC236}">
                <a16:creationId xmlns:a16="http://schemas.microsoft.com/office/drawing/2014/main" id="{C95D53F3-D961-44D6-85E6-D94832A66754}"/>
              </a:ext>
            </a:extLst>
          </p:cNvPr>
          <p:cNvPicPr>
            <a:picLocks noChangeAspect="1"/>
          </p:cNvPicPr>
          <p:nvPr/>
        </p:nvPicPr>
        <p:blipFill rotWithShape="1">
          <a:blip r:embed="rId6"/>
          <a:srcRect l="10170" t="7517" r="22924" b="16087"/>
          <a:stretch/>
        </p:blipFill>
        <p:spPr>
          <a:xfrm>
            <a:off x="9784839" y="3191609"/>
            <a:ext cx="1401193" cy="2127738"/>
          </a:xfrm>
          <a:prstGeom prst="rect">
            <a:avLst/>
          </a:prstGeom>
        </p:spPr>
      </p:pic>
      <p:pic>
        <p:nvPicPr>
          <p:cNvPr id="6" name="Picture 5">
            <a:extLst>
              <a:ext uri="{FF2B5EF4-FFF2-40B4-BE49-F238E27FC236}">
                <a16:creationId xmlns:a16="http://schemas.microsoft.com/office/drawing/2014/main" id="{041F44D1-8EE2-4CB0-83CE-8F1DF53CA5C4}"/>
              </a:ext>
            </a:extLst>
          </p:cNvPr>
          <p:cNvPicPr>
            <a:picLocks noChangeAspect="1"/>
          </p:cNvPicPr>
          <p:nvPr/>
        </p:nvPicPr>
        <p:blipFill rotWithShape="1">
          <a:blip r:embed="rId7"/>
          <a:srcRect l="7790" t="6065" r="18761" b="15152"/>
          <a:stretch/>
        </p:blipFill>
        <p:spPr>
          <a:xfrm>
            <a:off x="186423" y="202224"/>
            <a:ext cx="1468734" cy="2127738"/>
          </a:xfrm>
          <a:prstGeom prst="rect">
            <a:avLst/>
          </a:prstGeom>
        </p:spPr>
      </p:pic>
      <p:pic>
        <p:nvPicPr>
          <p:cNvPr id="8" name="Picture 7">
            <a:extLst>
              <a:ext uri="{FF2B5EF4-FFF2-40B4-BE49-F238E27FC236}">
                <a16:creationId xmlns:a16="http://schemas.microsoft.com/office/drawing/2014/main" id="{CECE6798-73C5-4B35-8D1C-08BAFA6E540B}"/>
              </a:ext>
            </a:extLst>
          </p:cNvPr>
          <p:cNvPicPr>
            <a:picLocks noChangeAspect="1"/>
          </p:cNvPicPr>
          <p:nvPr/>
        </p:nvPicPr>
        <p:blipFill rotWithShape="1">
          <a:blip r:embed="rId8"/>
          <a:srcRect l="8234" t="6052" r="21480" b="15167"/>
          <a:stretch/>
        </p:blipFill>
        <p:spPr>
          <a:xfrm>
            <a:off x="7678939" y="4560591"/>
            <a:ext cx="1401194" cy="2127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202456"/>
      </p:ext>
    </p:extLst>
  </p:cSld>
  <p:clrMapOvr>
    <a:masterClrMapping/>
  </p:clrMapOvr>
</p:sld>
</file>

<file path=ppt/theme/theme1.xml><?xml version="1.0" encoding="utf-8"?>
<a:theme xmlns:a="http://schemas.openxmlformats.org/drawingml/2006/main" name="BSU_PP for samp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8231d3-8636-4fc9-af05-1b09667b2f44" xsi:nil="true"/>
    <lcf76f155ced4ddcb4097134ff3c332f xmlns="3085d6a6-b0b2-4b61-a4e2-6a04d2ef7e4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C1406360B2A342AA60C0A9CE5BF49A" ma:contentTypeVersion="17" ma:contentTypeDescription="Create a new document." ma:contentTypeScope="" ma:versionID="1a7daf6730832fec208328dde4e6187f">
  <xsd:schema xmlns:xsd="http://www.w3.org/2001/XMLSchema" xmlns:xs="http://www.w3.org/2001/XMLSchema" xmlns:p="http://schemas.microsoft.com/office/2006/metadata/properties" xmlns:ns2="3085d6a6-b0b2-4b61-a4e2-6a04d2ef7e46" xmlns:ns3="e38231d3-8636-4fc9-af05-1b09667b2f44" targetNamespace="http://schemas.microsoft.com/office/2006/metadata/properties" ma:root="true" ma:fieldsID="458024f860f958551b976227df8d3438" ns2:_="" ns3:_="">
    <xsd:import namespace="3085d6a6-b0b2-4b61-a4e2-6a04d2ef7e46"/>
    <xsd:import namespace="e38231d3-8636-4fc9-af05-1b09667b2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85d6a6-b0b2-4b61-a4e2-6a04d2ef7e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27b2385-2fe9-44d4-ac77-b6bf2e540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8231d3-8636-4fc9-af05-1b09667b2f4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10b48dc-f814-497d-a54d-b0c6db3c2dea}" ma:internalName="TaxCatchAll" ma:showField="CatchAllData" ma:web="e38231d3-8636-4fc9-af05-1b09667b2f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541A30-804D-41EA-A449-0CDF01CF68A8}">
  <ds:schemaRefs>
    <ds:schemaRef ds:uri="3085d6a6-b0b2-4b61-a4e2-6a04d2ef7e46"/>
    <ds:schemaRef ds:uri="e38231d3-8636-4fc9-af05-1b09667b2f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69C105C-A7B6-4025-AF52-C4BD2420CF34}">
  <ds:schemaRefs>
    <ds:schemaRef ds:uri="3085d6a6-b0b2-4b61-a4e2-6a04d2ef7e46"/>
    <ds:schemaRef ds:uri="e38231d3-8636-4fc9-af05-1b09667b2f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D98AD4-E5F4-4EDB-9668-3979671C44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BSU_PP for sample.potx</Template>
  <TotalTime>0</TotalTime>
  <Words>2126</Words>
  <Application>Microsoft Office PowerPoint</Application>
  <PresentationFormat>Widescreen</PresentationFormat>
  <Paragraphs>292</Paragraphs>
  <Slides>33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MS PGothic</vt:lpstr>
      <vt:lpstr>Arial</vt:lpstr>
      <vt:lpstr>Calibri</vt:lpstr>
      <vt:lpstr>NewsGoth BT</vt:lpstr>
      <vt:lpstr>Open Sans</vt:lpstr>
      <vt:lpstr>Raleway</vt:lpstr>
      <vt:lpstr>Wingdings</vt:lpstr>
      <vt:lpstr>BSU_PP for sample</vt:lpstr>
      <vt:lpstr>First Year  21st Century Scholars  Symposium </vt:lpstr>
      <vt:lpstr>Welcome to Ball State University!</vt:lpstr>
      <vt:lpstr>PowerPoint Presentation</vt:lpstr>
      <vt:lpstr>Academic Advising </vt:lpstr>
      <vt:lpstr>Academic Advising</vt:lpstr>
      <vt:lpstr>Career Center</vt:lpstr>
      <vt:lpstr>Career Center</vt:lpstr>
      <vt:lpstr>Career Center</vt:lpstr>
      <vt:lpstr>Learning Center</vt:lpstr>
      <vt:lpstr>Learning Center</vt:lpstr>
      <vt:lpstr>Learning Center</vt:lpstr>
      <vt:lpstr>Learning Center</vt:lpstr>
      <vt:lpstr>Learning Center</vt:lpstr>
      <vt:lpstr>Disability Services</vt:lpstr>
      <vt:lpstr>Guardian Scholars</vt:lpstr>
      <vt:lpstr>Guardian Scholars</vt:lpstr>
      <vt:lpstr>Independent Cardinals</vt:lpstr>
      <vt:lpstr>Cardinal Central –  Financial Aid and Scholarships</vt:lpstr>
      <vt:lpstr>21st Century Scholars</vt:lpstr>
      <vt:lpstr>21st Century Scholars</vt:lpstr>
      <vt:lpstr>21st Century Scholars</vt:lpstr>
      <vt:lpstr>21st Century Scholars</vt:lpstr>
      <vt:lpstr>ScholarTrack</vt:lpstr>
      <vt:lpstr>ScholarTrack</vt:lpstr>
      <vt:lpstr>Cardinal Central -  21st Century Scholars Staff</vt:lpstr>
      <vt:lpstr> Cardinal Central  Student Center - Room 120  </vt:lpstr>
      <vt:lpstr>EAB Navigate</vt:lpstr>
      <vt:lpstr> Navigate </vt:lpstr>
      <vt:lpstr>ScholarCore</vt:lpstr>
      <vt:lpstr>ScholarCore</vt:lpstr>
      <vt:lpstr>ScholarCore</vt:lpstr>
      <vt:lpstr>Questions?</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Ball state university</dc:title>
  <dc:creator>MGB</dc:creator>
  <dc:description>tns</dc:description>
  <cp:lastModifiedBy>Adams, Sarah</cp:lastModifiedBy>
  <cp:revision>32</cp:revision>
  <cp:lastPrinted>2023-07-26T14:45:21Z</cp:lastPrinted>
  <dcterms:created xsi:type="dcterms:W3CDTF">2017-09-28T14:07:00Z</dcterms:created>
  <dcterms:modified xsi:type="dcterms:W3CDTF">2025-06-09T18:09:19Z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0x010100B9C1406360B2A342AA60C0A9CE5BF49A</vt:lpwstr>
  </property>
</Properties>
</file>