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4" r:id="rId5"/>
    <p:sldId id="305" r:id="rId6"/>
    <p:sldId id="277" r:id="rId7"/>
    <p:sldId id="278" r:id="rId8"/>
    <p:sldId id="279" r:id="rId9"/>
    <p:sldId id="280" r:id="rId10"/>
    <p:sldId id="304" r:id="rId11"/>
    <p:sldId id="302" r:id="rId12"/>
    <p:sldId id="297" r:id="rId13"/>
    <p:sldId id="296" r:id="rId14"/>
    <p:sldId id="300" r:id="rId15"/>
    <p:sldId id="281" r:id="rId16"/>
    <p:sldId id="282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1" r:id="rId28"/>
    <p:sldId id="298" r:id="rId29"/>
    <p:sldId id="299" r:id="rId30"/>
    <p:sldId id="27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er, Kimbra" initials="BK" lastIdx="1" clrIdx="0">
    <p:extLst>
      <p:ext uri="{19B8F6BF-5375-455C-9EA6-DF929625EA0E}">
        <p15:presenceInfo xmlns:p15="http://schemas.microsoft.com/office/powerpoint/2012/main" userId="S-1-5-21-1843496710-747999658-3888420525-36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C3002F"/>
    <a:srgbClr val="54585A"/>
    <a:srgbClr val="968C83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0"/>
    <p:restoredTop sz="96326"/>
  </p:normalViewPr>
  <p:slideViewPr>
    <p:cSldViewPr snapToGrid="0" snapToObjects="1">
      <p:cViewPr varScale="1">
        <p:scale>
          <a:sx n="110" d="100"/>
          <a:sy n="110" d="100"/>
        </p:scale>
        <p:origin x="1128" y="108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10/30/2025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10/30/2025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4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4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7BC0249-A54D-D54C-B6F5-1ADD135CA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9DA461-776B-8045-87DC-58699310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96" y="4533896"/>
            <a:ext cx="2324103" cy="2324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AB34C3-78AA-CA46-A326-3A00553C8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596" t="52317" b="1"/>
          <a:stretch/>
        </p:blipFill>
        <p:spPr>
          <a:xfrm>
            <a:off x="7736774" y="4123883"/>
            <a:ext cx="4317249" cy="2567862"/>
          </a:xfrm>
          <a:prstGeom prst="rect">
            <a:avLst/>
          </a:prstGeom>
        </p:spPr>
      </p:pic>
      <p:pic>
        <p:nvPicPr>
          <p:cNvPr id="31" name="Picture Placeholder 81">
            <a:extLst>
              <a:ext uri="{FF2B5EF4-FFF2-40B4-BE49-F238E27FC236}">
                <a16:creationId xmlns:a16="http://schemas.microsoft.com/office/drawing/2014/main" id="{3FA5A977-B1A4-974D-9399-E1424B3844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4884" b="4884"/>
          <a:stretch>
            <a:fillRect/>
          </a:stretch>
        </p:blipFill>
        <p:spPr bwMode="auto">
          <a:xfrm>
            <a:off x="10729356" y="6277846"/>
            <a:ext cx="1371928" cy="4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BC500E-86EF-9E47-80F5-00DBF7E79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621" b="30408"/>
          <a:stretch/>
        </p:blipFill>
        <p:spPr>
          <a:xfrm>
            <a:off x="0" y="4123883"/>
            <a:ext cx="7598798" cy="2734117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4192FE44-B44A-8F49-AABC-16E6D2678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0" y="3429000"/>
            <a:ext cx="9067800" cy="535531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EB46A09-F2DA-6342-9B23-A3E2F322A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0" y="1983366"/>
            <a:ext cx="9067800" cy="923330"/>
          </a:xfrm>
        </p:spPr>
        <p:txBody>
          <a:bodyPr wrap="square" anchor="ctr">
            <a:spAutoFit/>
          </a:bodyPr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Intro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77D2E-E5ED-DD4B-8DCB-3E5333A7D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F7B8F-8570-4348-A575-450899D57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278510-08FA-FD49-B4FD-CE058BEF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EEC95-BA33-E444-AC0A-0216D8266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6898330-4EAA-CB4E-9B10-E34ABDB878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0" y="3429000"/>
            <a:ext cx="9067800" cy="535531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71DA79-6B1C-AB40-9BED-9C5D86C995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0" y="1983366"/>
            <a:ext cx="9067800" cy="923330"/>
          </a:xfrm>
        </p:spPr>
        <p:txBody>
          <a:bodyPr wrap="square" anchor="ctr">
            <a:spAutoFit/>
          </a:bodyPr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946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144F9-8133-1844-B1B1-336E8A48C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3B11C5-0155-0341-A349-FAB73410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24C9D5-11F1-4246-8026-23BAE8D84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A08B581-AE66-D04D-8175-DC12F29B6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224" y="307035"/>
            <a:ext cx="1773776" cy="1760073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D8E5B70-2716-CC46-9E15-A15105716E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18224" y="2381584"/>
            <a:ext cx="1773776" cy="1290387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F72EFCB2-25D4-514E-927C-4D2F6EBA0F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18224" y="3986448"/>
            <a:ext cx="1773776" cy="176121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9A35912-99F6-6540-A223-1FDEEDA333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69423" y="306388"/>
            <a:ext cx="8225254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D178BB9-555F-BF4D-A628-D51E5A318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F49B171-59F4-234F-B11A-7FCB8048D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17195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48E90-59A3-7941-8C6E-35B8FB62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B6F305E-7E8C-5D4E-8565-5E001B486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1147" y="306388"/>
            <a:ext cx="3843648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8F5BFA-BF67-4F4A-92BF-AA8129E53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21A39C1-8348-BF4E-A646-2FD7B5004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423" y="306388"/>
            <a:ext cx="5698178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54379B-53EC-C347-83D6-21B2BFA05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BF251B4-EE55-F245-A007-2D1542B18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B6D761F-4969-AD44-9C78-595908FF65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404031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052E8-9ACE-6A4C-80CD-D2CFABD13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9B0C117-5DB1-CC49-A8C6-D3D2F0EE0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152" y="-1"/>
            <a:ext cx="4300843" cy="606213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F250861-217C-DA40-8762-6D64C155A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417" y="306388"/>
            <a:ext cx="5698183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5969D5-8E23-EA4A-B81E-1DC2D3B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E2C-60EC-0D4C-B5DF-BA3F59CFB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BB9CE7-C78B-F046-A367-0054CD6B45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B779AB-F4D0-6A4B-8857-4FAFA4304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40171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052E8-9ACE-6A4C-80CD-D2CFABD13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5969D5-8E23-EA4A-B81E-1DC2D3B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E2C-60EC-0D4C-B5DF-BA3F59CFB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4336F-0503-EB4B-8532-1F42B68A5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5FB085-F6A4-4A46-ACE4-F4098F35D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281170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A41952-0627-4544-A900-BC1B10CD7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96" y="4533896"/>
            <a:ext cx="2324103" cy="2324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2FD68-A1FB-1F4C-A755-D68CC2E6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4320" r="1777" b="22800"/>
          <a:stretch/>
        </p:blipFill>
        <p:spPr>
          <a:xfrm>
            <a:off x="0" y="6099307"/>
            <a:ext cx="4214958" cy="75869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1DCA0D-35D8-9448-87AD-9F7218D8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rgbClr val="968C83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25F67-415B-754C-A83B-E1B5983CA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rgbClr val="968C83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66" r:id="rId2"/>
    <p:sldLayoutId id="2147483891" r:id="rId3"/>
    <p:sldLayoutId id="2147483892" r:id="rId4"/>
    <p:sldLayoutId id="2147483893" r:id="rId5"/>
    <p:sldLayoutId id="2147483895" r:id="rId6"/>
    <p:sldLayoutId id="2147483896" r:id="rId7"/>
    <p:sldLayoutId id="2147483897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rgbClr val="BA0C2F"/>
          </a:solidFill>
          <a:latin typeface="+mn-lt"/>
          <a:ea typeface="ＭＳ Ｐゴシック" charset="0"/>
          <a:cs typeface="Ralewa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585A"/>
          </a:solidFill>
          <a:latin typeface="+mn-lt"/>
          <a:ea typeface="ＭＳ Ｐゴシック" charset="0"/>
          <a:cs typeface="Open Sans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585A"/>
          </a:solidFill>
          <a:latin typeface="+mn-lt"/>
          <a:ea typeface="Open Sans" charset="0"/>
          <a:cs typeface="Open Sans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585A"/>
          </a:solidFill>
          <a:latin typeface="+mn-lt"/>
          <a:ea typeface="Open Sans" charset="0"/>
          <a:cs typeface="Open Sans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yballstate.bsu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state.navexone.com/content/dotNet/documents/?app=pt&amp;source=unspecified&amp;docid=24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su.service-now.com/helpdesk" TargetMode="External"/><Relationship Id="rId2" Type="http://schemas.openxmlformats.org/officeDocument/2006/relationships/hyperlink" Target="https://www.bsu.edu/about/administrativeoffices/purchasing/procurement/purchasing-credit-car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p@bsu.ed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5CB3-64ED-4F5F-8773-3DFF6EF4A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651" y="1650968"/>
            <a:ext cx="10284823" cy="1588127"/>
          </a:xfrm>
        </p:spPr>
        <p:txBody>
          <a:bodyPr/>
          <a:lstStyle/>
          <a:p>
            <a:r>
              <a:rPr lang="en-US" sz="5400" dirty="0"/>
              <a:t>PURCHASING CARD audits &amp; </a:t>
            </a:r>
            <a:r>
              <a:rPr lang="en-US" sz="5400" dirty="0" err="1"/>
              <a:t>bdm</a:t>
            </a:r>
            <a:r>
              <a:rPr lang="en-US" sz="5400" dirty="0"/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6D496-8186-49AD-A415-62DCE9E95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Office of Accounts Payable</a:t>
            </a:r>
          </a:p>
        </p:txBody>
      </p:sp>
    </p:spTree>
    <p:extLst>
      <p:ext uri="{BB962C8B-B14F-4D97-AF65-F5344CB8AC3E}">
        <p14:creationId xmlns:p14="http://schemas.microsoft.com/office/powerpoint/2010/main" val="13785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79261-9C71-461F-B8E1-95D1164D9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91F4E-C9A7-4743-8FC3-04E52429A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1314" y="6243346"/>
            <a:ext cx="207610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0D761-343A-47C9-A000-B301716FC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5AB-5811-4473-B28E-C7D09B11F21A}"/>
              </a:ext>
            </a:extLst>
          </p:cNvPr>
          <p:cNvSpPr txBox="1"/>
          <p:nvPr/>
        </p:nvSpPr>
        <p:spPr>
          <a:xfrm>
            <a:off x="3474720" y="191589"/>
            <a:ext cx="52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PURCHASING CARD VIOLATIONS (2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0FA3F-698B-4ECA-9FFB-8307A77CCDC4}"/>
              </a:ext>
            </a:extLst>
          </p:cNvPr>
          <p:cNvSpPr/>
          <p:nvPr/>
        </p:nvSpPr>
        <p:spPr>
          <a:xfrm>
            <a:off x="1580606" y="1255604"/>
            <a:ext cx="90307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Points will accumulate on a rolling 12 month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Five additional points will be assessed for the INSUFFICIENT DOCUMENTATION and FAILURE TO UPLOAD DOCUMENTATION BY THE 20</a:t>
            </a:r>
            <a:r>
              <a:rPr lang="en-US" baseline="30000" dirty="0"/>
              <a:t>TH</a:t>
            </a:r>
            <a:r>
              <a:rPr lang="en-US" dirty="0"/>
              <a:t> OF THE FOLLOWING MONTH violations for each successive month in which the violation is not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violation is resolved by the cardholder the points assessed are not removed, they are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</a:t>
            </a:r>
            <a:r>
              <a:rPr lang="en-US" dirty="0" err="1"/>
              <a:t>PCard</a:t>
            </a:r>
            <a:r>
              <a:rPr lang="en-US" dirty="0"/>
              <a:t> accumulates 30 violation points within a rolling 12 month period, remedial training will be required by Purchasing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Cards will be revoked, </a:t>
            </a:r>
            <a:r>
              <a:rPr lang="en-US"/>
              <a:t>or suspended for </a:t>
            </a:r>
            <a:r>
              <a:rPr lang="en-US" dirty="0"/>
              <a:t>a period of six months, if: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 card accumulates 50 or more points within a rolling 12 month period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 violation remains unresolved after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frequency and gravity of violations, University leadership may impose additional consequences including disciplinary measures</a:t>
            </a:r>
          </a:p>
        </p:txBody>
      </p:sp>
    </p:spTree>
    <p:extLst>
      <p:ext uri="{BB962C8B-B14F-4D97-AF65-F5344CB8AC3E}">
        <p14:creationId xmlns:p14="http://schemas.microsoft.com/office/powerpoint/2010/main" val="39241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231C4-0BBA-46ED-8AC3-E78B8C024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919AE-BE13-4169-910E-BD4573BA6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9360" y="6243346"/>
            <a:ext cx="1928056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6A51-48C3-4613-88E5-61598D703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B521C-F045-4C2F-A16A-F2570831BB3B}"/>
              </a:ext>
            </a:extLst>
          </p:cNvPr>
          <p:cNvSpPr txBox="1"/>
          <p:nvPr/>
        </p:nvSpPr>
        <p:spPr>
          <a:xfrm>
            <a:off x="5133703" y="261257"/>
            <a:ext cx="192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3767D-E03E-402A-8D10-FF9FEE993DF7}"/>
              </a:ext>
            </a:extLst>
          </p:cNvPr>
          <p:cNvSpPr/>
          <p:nvPr/>
        </p:nvSpPr>
        <p:spPr>
          <a:xfrm>
            <a:off x="1942011" y="1098850"/>
            <a:ext cx="841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PCard</a:t>
            </a:r>
            <a:r>
              <a:rPr lang="en-US" dirty="0"/>
              <a:t> is set up with a default FOAPAL in Smart Data Online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Purchasing Services may be able to set up additional FOAPALs on the </a:t>
            </a:r>
            <a:r>
              <a:rPr lang="en-US" dirty="0" err="1"/>
              <a:t>PCard</a:t>
            </a:r>
            <a:r>
              <a:rPr lang="en-US" dirty="0"/>
              <a:t> in SDOL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Contact Purchasing Services for allocation training/questions in SDOL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Allocations must be done during the same calendar month that the transaction occurred OR no later than the first two business days of the following month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PCard</a:t>
            </a:r>
            <a:r>
              <a:rPr lang="en-US" dirty="0"/>
              <a:t> charges are uploaded in Banner to the departmental FOAPAL on the 3</a:t>
            </a:r>
            <a:r>
              <a:rPr lang="en-US" baseline="30000" dirty="0"/>
              <a:t>rd</a:t>
            </a:r>
            <a:r>
              <a:rPr lang="en-US" dirty="0"/>
              <a:t> business day of the month.  Any allocations done in SDOL beginning on the 3</a:t>
            </a:r>
            <a:r>
              <a:rPr lang="en-US" baseline="30000" dirty="0"/>
              <a:t>rd</a:t>
            </a:r>
            <a:r>
              <a:rPr lang="en-US" dirty="0"/>
              <a:t> business day of the month will not be reflected in Banner and will require a JV to move the expense to the appropriate FOAPAL.</a:t>
            </a:r>
          </a:p>
        </p:txBody>
      </p:sp>
    </p:spTree>
    <p:extLst>
      <p:ext uri="{BB962C8B-B14F-4D97-AF65-F5344CB8AC3E}">
        <p14:creationId xmlns:p14="http://schemas.microsoft.com/office/powerpoint/2010/main" val="213207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78EC3-01A1-4052-9368-28793C6B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B0B9-702E-42B4-A90A-55E37B76E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62606" y="6243346"/>
            <a:ext cx="208481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2060B-CD0B-40CC-9C3C-661CC8E5C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DD991-7A76-4108-93E2-930EE2CA0CBB}"/>
              </a:ext>
            </a:extLst>
          </p:cNvPr>
          <p:cNvSpPr txBox="1"/>
          <p:nvPr/>
        </p:nvSpPr>
        <p:spPr>
          <a:xfrm>
            <a:off x="3653245" y="243840"/>
            <a:ext cx="488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RETRIEVE STATEMENT IN BDM (1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622E0-6464-4056-8A27-CD0575424CAB}"/>
              </a:ext>
            </a:extLst>
          </p:cNvPr>
          <p:cNvSpPr txBox="1"/>
          <p:nvPr/>
        </p:nvSpPr>
        <p:spPr>
          <a:xfrm>
            <a:off x="1811383" y="992777"/>
            <a:ext cx="937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myballstate.bsu.edu</a:t>
            </a:r>
            <a:endParaRPr lang="en-US" dirty="0">
              <a:solidFill>
                <a:schemeClr val="accent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Banner Document Management (BDM)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33D90-0848-41F6-8279-1333176FB3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13990" y="1679737"/>
            <a:ext cx="6764020" cy="20574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2CE3370-B955-43F4-A57E-6FC762E87B06}"/>
              </a:ext>
            </a:extLst>
          </p:cNvPr>
          <p:cNvSpPr/>
          <p:nvPr/>
        </p:nvSpPr>
        <p:spPr>
          <a:xfrm>
            <a:off x="3457302" y="3582983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D62BF-585F-4B71-AB29-A781530D0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90" y="4062540"/>
            <a:ext cx="6892834" cy="1420716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F066AACA-2F29-46CD-B195-51103B665881}"/>
              </a:ext>
            </a:extLst>
          </p:cNvPr>
          <p:cNvSpPr/>
          <p:nvPr/>
        </p:nvSpPr>
        <p:spPr>
          <a:xfrm rot="16200000">
            <a:off x="6433456" y="410289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AFA00-CFD3-4850-BD4C-11B0D514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D2974-B806-49E4-A945-805121EDA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0354" y="6243346"/>
            <a:ext cx="213706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F2BC4-8536-4C63-B265-22D2E3811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F3475-A766-4546-8F7E-505F24540290}"/>
              </a:ext>
            </a:extLst>
          </p:cNvPr>
          <p:cNvSpPr txBox="1"/>
          <p:nvPr/>
        </p:nvSpPr>
        <p:spPr>
          <a:xfrm>
            <a:off x="3592286" y="235131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RETRIEVE STATEMENT IN BDM (2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E1A6F-8172-46CD-B62B-6310C9032193}"/>
              </a:ext>
            </a:extLst>
          </p:cNvPr>
          <p:cNvSpPr txBox="1"/>
          <p:nvPr/>
        </p:nvSpPr>
        <p:spPr>
          <a:xfrm>
            <a:off x="1641118" y="886112"/>
            <a:ext cx="9962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Search by only ACCT # (LAST 4)</a:t>
            </a:r>
          </a:p>
          <a:p>
            <a:r>
              <a:rPr lang="en-US" b="1" dirty="0"/>
              <a:t>OR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Search by ACCT # (LAST 4), Month, Year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IF you search by CARD NAME, the name has to be entered exactly as it appears on the statement or this will cause a No Document Found error.  To search by CARD NAME use the BDM wildcard *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Choose RUN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322E7-0FAC-48C9-A74A-348732157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2805791"/>
            <a:ext cx="5943600" cy="274955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76B4359-3E20-48E0-990E-9D4AA4202286}"/>
              </a:ext>
            </a:extLst>
          </p:cNvPr>
          <p:cNvSpPr/>
          <p:nvPr/>
        </p:nvSpPr>
        <p:spPr>
          <a:xfrm rot="10800000">
            <a:off x="4136570" y="399768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A5CB576-0AB1-495E-9B7F-2171E4A56C88}"/>
              </a:ext>
            </a:extLst>
          </p:cNvPr>
          <p:cNvSpPr/>
          <p:nvPr/>
        </p:nvSpPr>
        <p:spPr>
          <a:xfrm rot="10800000">
            <a:off x="4136569" y="532469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7117A-58E2-4F29-BB6C-DED2CB55B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B20E-1F42-483E-8B8E-EE3B93B4E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4560" y="6243346"/>
            <a:ext cx="2232855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D4778-AB00-420C-A57A-0D567BE24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25300-4323-4D14-9210-335153B920D7}"/>
              </a:ext>
            </a:extLst>
          </p:cNvPr>
          <p:cNvSpPr txBox="1"/>
          <p:nvPr/>
        </p:nvSpPr>
        <p:spPr>
          <a:xfrm>
            <a:off x="3618412" y="200297"/>
            <a:ext cx="495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UPLOADING RECEIPTS IN BDM (1 OF 2)</a:t>
            </a:r>
            <a:endParaRPr lang="en-US" sz="1200" dirty="0"/>
          </a:p>
          <a:p>
            <a:pPr algn="ctr"/>
            <a:r>
              <a:rPr lang="en-US" sz="1200" dirty="0"/>
              <a:t>Please upload receipts in the same order as they appear on the statement</a:t>
            </a:r>
          </a:p>
          <a:p>
            <a:pPr algn="ctr"/>
            <a:r>
              <a:rPr lang="en-US" sz="1200" dirty="0"/>
              <a:t>Always select New Document, not New Batch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FEB78-E25B-469A-AEFC-FB0E6080D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5480" y="1216403"/>
            <a:ext cx="8321040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BE5B8-5169-4FB6-A327-C5E90C66D8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5480" y="3721356"/>
            <a:ext cx="8321040" cy="201168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84D5B0E-7F9E-449C-9268-FA5E4CBAD769}"/>
              </a:ext>
            </a:extLst>
          </p:cNvPr>
          <p:cNvSpPr/>
          <p:nvPr/>
        </p:nvSpPr>
        <p:spPr>
          <a:xfrm>
            <a:off x="2819400" y="2734944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CE3FCEF-8B91-4DDD-ACC4-707F6F197379}"/>
              </a:ext>
            </a:extLst>
          </p:cNvPr>
          <p:cNvSpPr/>
          <p:nvPr/>
        </p:nvSpPr>
        <p:spPr>
          <a:xfrm rot="16200000">
            <a:off x="6339249" y="388638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33A45-836A-49AC-97B1-4AFB96732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F984A-E1A5-4A79-BD25-BED7944EE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3897" y="6243346"/>
            <a:ext cx="2093519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27EBE-0A21-4CDD-9C1F-49E1BBF0A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17A3B-DF02-43BF-8056-C9DC3F1CFFA8}"/>
              </a:ext>
            </a:extLst>
          </p:cNvPr>
          <p:cNvSpPr txBox="1"/>
          <p:nvPr/>
        </p:nvSpPr>
        <p:spPr>
          <a:xfrm>
            <a:off x="3605349" y="243840"/>
            <a:ext cx="49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UPLOADING RECEIPTS IN BDM (2 OF 2)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98AFB-34BD-477C-AC6F-6BDC25687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5480" y="1051386"/>
            <a:ext cx="8321040" cy="1543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15DF7-9734-4F9D-8864-0936F2E269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5480" y="4293539"/>
            <a:ext cx="8321040" cy="146386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0344802-92DC-46F8-B59D-846F24B1F79F}"/>
              </a:ext>
            </a:extLst>
          </p:cNvPr>
          <p:cNvSpPr/>
          <p:nvPr/>
        </p:nvSpPr>
        <p:spPr>
          <a:xfrm rot="5400000">
            <a:off x="2560320" y="196578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4486BF4-1FD0-4B2B-AC46-41A1957728AB}"/>
              </a:ext>
            </a:extLst>
          </p:cNvPr>
          <p:cNvSpPr/>
          <p:nvPr/>
        </p:nvSpPr>
        <p:spPr>
          <a:xfrm>
            <a:off x="10287000" y="556224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8D89F60-E5CA-418C-9606-516DD6F14E0F}"/>
              </a:ext>
            </a:extLst>
          </p:cNvPr>
          <p:cNvSpPr/>
          <p:nvPr/>
        </p:nvSpPr>
        <p:spPr>
          <a:xfrm rot="10800000">
            <a:off x="7365274" y="5096922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EB239B9-17A0-462B-BC17-36D5AA789EC4}"/>
              </a:ext>
            </a:extLst>
          </p:cNvPr>
          <p:cNvSpPr/>
          <p:nvPr/>
        </p:nvSpPr>
        <p:spPr>
          <a:xfrm rot="10800000">
            <a:off x="7365273" y="4897099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8E5B887-7EA3-4CB8-B5A7-35F53D2E9CED}"/>
              </a:ext>
            </a:extLst>
          </p:cNvPr>
          <p:cNvSpPr/>
          <p:nvPr/>
        </p:nvSpPr>
        <p:spPr>
          <a:xfrm rot="10800000">
            <a:off x="7365272" y="471421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816A0-5CA8-4249-B54D-CD3DE15D5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80" y="2697068"/>
            <a:ext cx="2367098" cy="1463863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EEF6BCBA-F5D1-4FD3-8C53-C17D5D4E90B7}"/>
              </a:ext>
            </a:extLst>
          </p:cNvPr>
          <p:cNvSpPr/>
          <p:nvPr/>
        </p:nvSpPr>
        <p:spPr>
          <a:xfrm>
            <a:off x="3376749" y="3240973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FE9FE83-41AD-4AAD-BFE0-A100BB358962}"/>
              </a:ext>
            </a:extLst>
          </p:cNvPr>
          <p:cNvSpPr/>
          <p:nvPr/>
        </p:nvSpPr>
        <p:spPr>
          <a:xfrm>
            <a:off x="4164875" y="3952915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7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74430-F1A0-4435-93A3-E070A7FD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E328-F5D1-45A5-9FEA-F55E3D228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58" y="6243346"/>
            <a:ext cx="203255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F117-B953-4BD1-B198-3BF1B414B7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268EC-EC76-4817-A1E0-2B855C21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026081"/>
            <a:ext cx="9663794" cy="1839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5A000-5DBC-4392-BFFE-CBFCF7D2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3237866"/>
            <a:ext cx="9697540" cy="1851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CB145-3D8B-4536-838C-5B23599B7ABB}"/>
              </a:ext>
            </a:extLst>
          </p:cNvPr>
          <p:cNvSpPr txBox="1"/>
          <p:nvPr/>
        </p:nvSpPr>
        <p:spPr>
          <a:xfrm>
            <a:off x="2791097" y="95794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BSU-F-PCARDRCPTS BY CARD # ONLY (1 of 2)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A05DDFD-D049-4FEF-90E9-DF813D7C2B38}"/>
              </a:ext>
            </a:extLst>
          </p:cNvPr>
          <p:cNvSpPr/>
          <p:nvPr/>
        </p:nvSpPr>
        <p:spPr>
          <a:xfrm>
            <a:off x="2499360" y="2682240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F548741-33CF-426D-A1AB-9503D15DAFAA}"/>
              </a:ext>
            </a:extLst>
          </p:cNvPr>
          <p:cNvSpPr/>
          <p:nvPr/>
        </p:nvSpPr>
        <p:spPr>
          <a:xfrm rot="16200000">
            <a:off x="7535092" y="380493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6BBDD-1D25-4404-A17F-4D1D5BB76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727CA-1228-4919-961A-FD1D66663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4229" y="6243346"/>
            <a:ext cx="2163187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6BAAD-DC78-4433-9234-9E6816D417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9C004-F7A8-40CF-9C7B-8C0B4D1EE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2350" y="727236"/>
            <a:ext cx="10389684" cy="24078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54FD31B-5701-4D03-8CC7-B7EA80F2BBF4}"/>
              </a:ext>
            </a:extLst>
          </p:cNvPr>
          <p:cNvSpPr/>
          <p:nvPr/>
        </p:nvSpPr>
        <p:spPr>
          <a:xfrm rot="10800000">
            <a:off x="2747555" y="1506535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1E81A-4E16-4232-93D5-1810FE8DA43A}"/>
              </a:ext>
            </a:extLst>
          </p:cNvPr>
          <p:cNvSpPr txBox="1"/>
          <p:nvPr/>
        </p:nvSpPr>
        <p:spPr>
          <a:xfrm>
            <a:off x="2747555" y="130629"/>
            <a:ext cx="669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BSU-F-PCARDRCPTS BY CARD # ONLY (2 OF 2)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DA97145-DFE5-4553-97B1-11E642B34C19}"/>
              </a:ext>
            </a:extLst>
          </p:cNvPr>
          <p:cNvSpPr/>
          <p:nvPr/>
        </p:nvSpPr>
        <p:spPr>
          <a:xfrm rot="10800000">
            <a:off x="2747555" y="292823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F576F-F2BD-4433-92BA-BF4ECC8C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50" y="3331810"/>
            <a:ext cx="10389684" cy="240785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CFB3E27E-EBFF-402F-8DE7-C1A02DEFB320}"/>
              </a:ext>
            </a:extLst>
          </p:cNvPr>
          <p:cNvSpPr/>
          <p:nvPr/>
        </p:nvSpPr>
        <p:spPr>
          <a:xfrm rot="10800000">
            <a:off x="5965371" y="4460282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21940-5946-4AFD-AC53-CEA7F57E6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A998-B916-4530-90F0-1CAC2A0C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0354" y="6243346"/>
            <a:ext cx="213706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89C80-9A42-4E0C-B088-0EF7A8501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8CEF9-1DE5-4DD1-BC67-61857284E29C}"/>
              </a:ext>
            </a:extLst>
          </p:cNvPr>
          <p:cNvSpPr txBox="1"/>
          <p:nvPr/>
        </p:nvSpPr>
        <p:spPr>
          <a:xfrm>
            <a:off x="1902823" y="182880"/>
            <a:ext cx="83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BSU-F-PCARDRCPTS BY CARD #, STMT MONTH, STMT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D35BF-F016-44B4-B40A-9AB07309D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41863" y="644545"/>
            <a:ext cx="8762260" cy="1432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85AC4-9E36-4255-9D01-111A718EB6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41863" y="2185839"/>
            <a:ext cx="8762260" cy="1443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1E2EC-4C52-43EB-81D4-5CB1E71EB8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41863" y="3738347"/>
            <a:ext cx="8762260" cy="23111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2EE45CA3-C59B-4573-8819-FEC7F02DF323}"/>
              </a:ext>
            </a:extLst>
          </p:cNvPr>
          <p:cNvSpPr/>
          <p:nvPr/>
        </p:nvSpPr>
        <p:spPr>
          <a:xfrm>
            <a:off x="2590801" y="194859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3D86D44-87F1-4EBC-88C7-0E37266FFBAF}"/>
              </a:ext>
            </a:extLst>
          </p:cNvPr>
          <p:cNvSpPr/>
          <p:nvPr/>
        </p:nvSpPr>
        <p:spPr>
          <a:xfrm rot="16200000">
            <a:off x="5758322" y="258122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ABA1E09-EA50-425C-B4E3-95A2E7C7EB1C}"/>
              </a:ext>
            </a:extLst>
          </p:cNvPr>
          <p:cNvSpPr/>
          <p:nvPr/>
        </p:nvSpPr>
        <p:spPr>
          <a:xfrm rot="10800000">
            <a:off x="2897556" y="434915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4DF74D4-90F3-460E-B4B7-CA6C13D39449}"/>
              </a:ext>
            </a:extLst>
          </p:cNvPr>
          <p:cNvSpPr/>
          <p:nvPr/>
        </p:nvSpPr>
        <p:spPr>
          <a:xfrm rot="10800000">
            <a:off x="2897555" y="470133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9AB6DD5-50FA-453B-8642-E56B61205523}"/>
              </a:ext>
            </a:extLst>
          </p:cNvPr>
          <p:cNvSpPr/>
          <p:nvPr/>
        </p:nvSpPr>
        <p:spPr>
          <a:xfrm rot="10800000">
            <a:off x="2897554" y="4992525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1B2EE01-62B3-402B-B51F-94EF662ECAE2}"/>
              </a:ext>
            </a:extLst>
          </p:cNvPr>
          <p:cNvSpPr/>
          <p:nvPr/>
        </p:nvSpPr>
        <p:spPr>
          <a:xfrm rot="16200000">
            <a:off x="3302503" y="5587364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6F423-EE0E-4082-9DA1-D9B0B399E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61B0-1B78-4D46-BE8A-8FF6326F7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2938" y="6243346"/>
            <a:ext cx="215447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B9A9C-18FC-46EE-97B0-651890E76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272D9-3E6A-476D-9CED-66C78DEDFBE0}"/>
              </a:ext>
            </a:extLst>
          </p:cNvPr>
          <p:cNvSpPr txBox="1"/>
          <p:nvPr/>
        </p:nvSpPr>
        <p:spPr>
          <a:xfrm>
            <a:off x="2936966" y="182880"/>
            <a:ext cx="631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NEW PAGE TO EXISTING DOCUMENT (1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66AB7-20E3-4EC3-8538-FC06C55E87B3}"/>
              </a:ext>
            </a:extLst>
          </p:cNvPr>
          <p:cNvSpPr/>
          <p:nvPr/>
        </p:nvSpPr>
        <p:spPr>
          <a:xfrm>
            <a:off x="3048000" y="7798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 existing indexed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Navigate to the appropriate page of the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 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either Insert Before, Insert After or Append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CE728-D2E3-40D0-8887-9EAE2051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488505"/>
            <a:ext cx="5905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6885D-7733-4A29-9537-D42C8AEE6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9FA1-47A7-4287-99DD-D0DC95BBE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274" y="6243346"/>
            <a:ext cx="2015141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Purchasing Card Audits &amp; BDM 2025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25A58-3356-4D68-9112-8C6353127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B98B4-73E0-415D-98F5-C05C88DFCFF2}"/>
              </a:ext>
            </a:extLst>
          </p:cNvPr>
          <p:cNvSpPr txBox="1"/>
          <p:nvPr/>
        </p:nvSpPr>
        <p:spPr>
          <a:xfrm>
            <a:off x="2076995" y="255463"/>
            <a:ext cx="847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HIGHLIGHTS OF Ball State University Procurement Card (</a:t>
            </a:r>
            <a:r>
              <a:rPr lang="en-US" sz="2400" dirty="0" err="1"/>
              <a:t>Pcard</a:t>
            </a:r>
            <a:r>
              <a:rPr lang="en-US" sz="2400" dirty="0"/>
              <a:t> card) Policy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99738-336B-456A-853D-EF0CBFC64069}"/>
              </a:ext>
            </a:extLst>
          </p:cNvPr>
          <p:cNvSpPr txBox="1"/>
          <p:nvPr/>
        </p:nvSpPr>
        <p:spPr>
          <a:xfrm>
            <a:off x="2098766" y="1195067"/>
            <a:ext cx="8260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International charges are prohibited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shipments must go to an official University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business purpose must be documented for all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Recurring charges are prohibited if credit card number is stored with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Office supplies are prohibited except through JAGGAER’s Showcase Supplier, Staples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Amazon purchases are prohibited except through JAGGAER’s Showcase Supplier for 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Electronic &amp; Tech purchases are limited and should be made in accordance with the </a:t>
            </a:r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Ball State University IT Purchase Policy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Ball State University Point Of Sale system purchases are prohibited (Dining, Parking, Tech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Rolling 12 month violation point accumulation instead of fiscal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Card revoked/suspended if any violation remains unresolved after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30 violation points are accumulated in a rolling 12 month period, remedial training will be required by Purchasing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Receipts not Uploaded and Receipts Uploaded after the 20</a:t>
            </a:r>
            <a:r>
              <a:rPr lang="en-US" sz="1600" baseline="30000" dirty="0"/>
              <a:t>th</a:t>
            </a:r>
            <a:r>
              <a:rPr lang="en-US" sz="1600" dirty="0"/>
              <a:t> have been combined into one violation; FAILURE TO UPLOAD DOCUMENTATION BY THE 20</a:t>
            </a:r>
            <a:r>
              <a:rPr lang="en-US" sz="1600" baseline="30000" dirty="0"/>
              <a:t>TH</a:t>
            </a:r>
            <a:r>
              <a:rPr lang="en-US" sz="1600" dirty="0"/>
              <a:t> OF THE FOLLOWING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cards have a $4K single transaction limit and a $15K monthly credit limit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8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D499D-289A-49A5-9FE3-976C84D96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7E09-D7F9-4C56-8D63-C6E4E6129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7771" y="6243346"/>
            <a:ext cx="2119645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CD190-141D-4E83-8E35-A47CFF96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D7ED6-1052-4271-8FA5-585AC7B75847}"/>
              </a:ext>
            </a:extLst>
          </p:cNvPr>
          <p:cNvSpPr txBox="1"/>
          <p:nvPr/>
        </p:nvSpPr>
        <p:spPr>
          <a:xfrm>
            <a:off x="2865120" y="174171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NEW PAGE TO EXISTING DOCUMENT (2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3373F-128E-49B3-ACE8-66BC4935BE57}"/>
              </a:ext>
            </a:extLst>
          </p:cNvPr>
          <p:cNvSpPr/>
          <p:nvPr/>
        </p:nvSpPr>
        <p:spPr>
          <a:xfrm>
            <a:off x="3048000" y="9129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open a dialog box so you are able to upload the </a:t>
            </a:r>
            <a:r>
              <a:rPr lang="en-US" dirty="0" err="1"/>
              <a:t>add’l</a:t>
            </a:r>
            <a:r>
              <a:rPr lang="en-US" dirty="0"/>
              <a:t>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34D06-4704-46B7-8B8C-4181BE48A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86238" y="2955775"/>
            <a:ext cx="38195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3C4F3-6034-46D0-A4CE-F49D67AA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DFF31-CF45-4438-A856-02C3FA9D7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7143" y="6243346"/>
            <a:ext cx="2250273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60058-8E0C-4B91-A93D-68AE1759D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626AC-EFDE-4510-9E6F-75BDDBAF5325}"/>
              </a:ext>
            </a:extLst>
          </p:cNvPr>
          <p:cNvSpPr txBox="1"/>
          <p:nvPr/>
        </p:nvSpPr>
        <p:spPr>
          <a:xfrm>
            <a:off x="3048000" y="1828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REPLACE PAGE IN EXISTING DOCUMENT (1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6ED1D-D465-46B1-8DD6-CD1410322085}"/>
              </a:ext>
            </a:extLst>
          </p:cNvPr>
          <p:cNvSpPr/>
          <p:nvPr/>
        </p:nvSpPr>
        <p:spPr>
          <a:xfrm>
            <a:off x="3048000" y="8354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 existing indexed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Navigate to the page you want to replace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 File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56AF0-C2BC-4D84-A4CD-4DD83718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3" y="2415124"/>
            <a:ext cx="60102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70311-6B06-4281-A172-55608C17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2FB1-567E-47AE-BD83-A2E24B25A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3897" y="6243346"/>
            <a:ext cx="2093519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E549B-B462-4783-9FF2-432208753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7E3B6-AF38-4AC2-A323-9F6BE6DC43F6}"/>
              </a:ext>
            </a:extLst>
          </p:cNvPr>
          <p:cNvSpPr txBox="1"/>
          <p:nvPr/>
        </p:nvSpPr>
        <p:spPr>
          <a:xfrm>
            <a:off x="3008812" y="182880"/>
            <a:ext cx="617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REPLACE PAGE IN EXISTING DOCUMENT (2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09281-C62F-4CCE-A369-557EBE98E15A}"/>
              </a:ext>
            </a:extLst>
          </p:cNvPr>
          <p:cNvSpPr/>
          <p:nvPr/>
        </p:nvSpPr>
        <p:spPr>
          <a:xfrm>
            <a:off x="3048000" y="7975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open a dialog box so you are able to upload the replacement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a page has been replaced it is gone and you will not be able to retrieve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BB358-EA9E-4116-98D5-5AD36F66A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7663" y="2928326"/>
            <a:ext cx="38766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0486C-05B3-4A34-ADA1-78F43B8C9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BC6C3-8521-45AE-BBC3-FC04D2558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064" y="6243346"/>
            <a:ext cx="212835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E3678-DB79-4F40-B5E1-279FF7A2E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180E2-FBA0-4388-90D8-FE8C00A4AA9A}"/>
              </a:ext>
            </a:extLst>
          </p:cNvPr>
          <p:cNvSpPr txBox="1"/>
          <p:nvPr/>
        </p:nvSpPr>
        <p:spPr>
          <a:xfrm>
            <a:off x="3048000" y="200297"/>
            <a:ext cx="578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MODIFY INDEX OF EXISTING DOCUMENT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73AC8-AC24-40A0-9459-47708978FABF}"/>
              </a:ext>
            </a:extLst>
          </p:cNvPr>
          <p:cNvSpPr/>
          <p:nvPr/>
        </p:nvSpPr>
        <p:spPr>
          <a:xfrm>
            <a:off x="3048000" y="7941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 existing indexed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indexing values are not visible click the arrow outlined in blue to open index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MODIFY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value(s)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 (after choosing MODIFY, SAVE will appear)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AD756-DE10-4B0C-8341-A679100B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8" y="2722057"/>
            <a:ext cx="11012604" cy="307840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1CEED78-C871-4C85-B54A-719273673194}"/>
              </a:ext>
            </a:extLst>
          </p:cNvPr>
          <p:cNvSpPr/>
          <p:nvPr/>
        </p:nvSpPr>
        <p:spPr>
          <a:xfrm rot="10800000">
            <a:off x="8645433" y="3429000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0BE6F62-EFF8-42CF-B5CC-59DCA1E58F09}"/>
              </a:ext>
            </a:extLst>
          </p:cNvPr>
          <p:cNvSpPr/>
          <p:nvPr/>
        </p:nvSpPr>
        <p:spPr>
          <a:xfrm rot="10800000">
            <a:off x="10515600" y="426125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F65C4FE-1821-4DEA-9B26-9633ACA4DC36}"/>
              </a:ext>
            </a:extLst>
          </p:cNvPr>
          <p:cNvSpPr/>
          <p:nvPr/>
        </p:nvSpPr>
        <p:spPr>
          <a:xfrm rot="10800000">
            <a:off x="8466909" y="5444034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C8F48-12B2-4DED-90EF-525DDB32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8158E-EC29-431A-916C-8DD46120A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7440" y="6243346"/>
            <a:ext cx="2049976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72FA4-B29F-408E-8B57-BF9294451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53CD5-EE12-4E2D-967F-24ECF708EAB8}"/>
              </a:ext>
            </a:extLst>
          </p:cNvPr>
          <p:cNvSpPr txBox="1"/>
          <p:nvPr/>
        </p:nvSpPr>
        <p:spPr>
          <a:xfrm>
            <a:off x="2771191" y="765110"/>
            <a:ext cx="75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REARRANGE PAGES USING THUMBNAILS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4A09-4C24-4F12-883A-80DD513D368D}"/>
              </a:ext>
            </a:extLst>
          </p:cNvPr>
          <p:cNvSpPr txBox="1"/>
          <p:nvPr/>
        </p:nvSpPr>
        <p:spPr>
          <a:xfrm>
            <a:off x="2584580" y="1950098"/>
            <a:ext cx="7931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and hold the image you want to move  </a:t>
            </a:r>
          </a:p>
          <a:p>
            <a:r>
              <a:rPr lang="en-US" dirty="0"/>
              <a:t>Drag and Drop- (If you are able to view both the current and target location of the image)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Drag the image to the desired position and release  </a:t>
            </a:r>
          </a:p>
          <a:p>
            <a:endParaRPr lang="en-US" dirty="0"/>
          </a:p>
          <a:p>
            <a:r>
              <a:rPr lang="en-US" dirty="0"/>
              <a:t>Cut and Paste- (If you are not able to view both the current and target location of the image)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image you want to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the scissor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target 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Paste</a:t>
            </a:r>
          </a:p>
        </p:txBody>
      </p:sp>
    </p:spTree>
    <p:extLst>
      <p:ext uri="{BB962C8B-B14F-4D97-AF65-F5344CB8AC3E}">
        <p14:creationId xmlns:p14="http://schemas.microsoft.com/office/powerpoint/2010/main" val="403121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08262-8FBC-4ACF-96B0-07BBC3C7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CBC8E-CE72-45EC-ADAE-9116A07EC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58" y="6243346"/>
            <a:ext cx="203255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F9B20-B73B-4020-9B7E-4D991EF2F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9476D-CFC9-469E-9671-92A6444997C0}"/>
              </a:ext>
            </a:extLst>
          </p:cNvPr>
          <p:cNvSpPr txBox="1"/>
          <p:nvPr/>
        </p:nvSpPr>
        <p:spPr>
          <a:xfrm>
            <a:off x="2860765" y="200297"/>
            <a:ext cx="647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 OF VIOLATION NOTIFICATIONS (1 OF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5EFF5-C893-4F69-8E45-9816443A48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23903" y="637401"/>
            <a:ext cx="5943600" cy="1671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A38B7-FFFF-4FB4-BFEF-5F68E9B58B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87040" y="2309356"/>
            <a:ext cx="5943601" cy="109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F5B69-D952-4269-9C21-D229CE2D7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904" y="3349502"/>
            <a:ext cx="6006738" cy="1080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96EF6-042B-49AF-8D62-03539BEF3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040" y="4420046"/>
            <a:ext cx="5907677" cy="16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A8008F-CACE-43CC-A3BC-93A68989A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278E-8F4F-4B1B-8546-58621A58A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0686" y="6243346"/>
            <a:ext cx="220673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9D1A8-7107-4CBF-9948-4F8EA070B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26E43-FCBA-4B92-ACBF-A36212EAFB8E}"/>
              </a:ext>
            </a:extLst>
          </p:cNvPr>
          <p:cNvSpPr txBox="1"/>
          <p:nvPr/>
        </p:nvSpPr>
        <p:spPr>
          <a:xfrm>
            <a:off x="2886892" y="252549"/>
            <a:ext cx="641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 OF VIOLATION NOTIFICATIONS (2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175A-40A6-46B4-AE8B-B2E67FA2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91" y="673172"/>
            <a:ext cx="6964318" cy="52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2C3A2C-B5DD-4DA7-94B9-065087349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27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2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2EAB8-5DAB-4063-9692-74DCBB6B0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77BE95-BAA2-FE4F-9C92-42659BBDB963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91C9FB-BA94-491F-9B2A-F23710651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4526" y="6243346"/>
            <a:ext cx="196289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79A58F-F4F3-4693-B5FD-0197D3A2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40523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E22BB-0192-4132-94B5-A39E8DA8F80E}"/>
              </a:ext>
            </a:extLst>
          </p:cNvPr>
          <p:cNvSpPr txBox="1"/>
          <p:nvPr/>
        </p:nvSpPr>
        <p:spPr>
          <a:xfrm>
            <a:off x="4155148" y="931817"/>
            <a:ext cx="388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PURCHASING CARD 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5C251-D0E3-4DCF-8A4F-011F260EA4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1804353"/>
            <a:ext cx="4352925" cy="3249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90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67068-61B8-4B7B-B67F-90556CA5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B7CDB-2602-4300-B7F9-F89483C8F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1314" y="6243346"/>
            <a:ext cx="207610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6ABA7-2115-4D87-8B30-3E4D3568C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927E4-5AB7-4B1A-BBBC-DC8CBFA25DD9}"/>
              </a:ext>
            </a:extLst>
          </p:cNvPr>
          <p:cNvSpPr txBox="1"/>
          <p:nvPr/>
        </p:nvSpPr>
        <p:spPr>
          <a:xfrm>
            <a:off x="2452552" y="801190"/>
            <a:ext cx="72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BDM PURCHASING CARD ACCESS REQUEST PROCEDURES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B8F69-EDA8-4D5A-815C-817DC7CFF86E}"/>
              </a:ext>
            </a:extLst>
          </p:cNvPr>
          <p:cNvSpPr txBox="1"/>
          <p:nvPr/>
        </p:nvSpPr>
        <p:spPr>
          <a:xfrm>
            <a:off x="2024742" y="1485709"/>
            <a:ext cx="8142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instructions below can be found on the </a:t>
            </a:r>
            <a:r>
              <a:rPr lang="en-US" u="sng" dirty="0">
                <a:hlinkClick r:id="rId2"/>
              </a:rPr>
              <a:t>Purchasing Services website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you can go directly to Service Now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bsu.service-now.com/helpdesk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Request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Security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BDM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Complete the form. When asked to select the application you would like access to, choose both BSU-F-STATEMENTS and BSU-F-PCARDRCPTS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Click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e-mail should be sent when the request is made and another when the request is complete</a:t>
            </a:r>
          </a:p>
        </p:txBody>
      </p:sp>
    </p:spTree>
    <p:extLst>
      <p:ext uri="{BB962C8B-B14F-4D97-AF65-F5344CB8AC3E}">
        <p14:creationId xmlns:p14="http://schemas.microsoft.com/office/powerpoint/2010/main" val="198721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B5AAA-A428-4883-B665-F0DA229A9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39ED5-8EE3-4135-90EE-8CA079015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5051" y="6243345"/>
            <a:ext cx="2112365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5689-E8EC-48AA-96A8-966FABA32E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8DDA2-8F3E-457F-B20E-034593789AD6}"/>
              </a:ext>
            </a:extLst>
          </p:cNvPr>
          <p:cNvSpPr txBox="1"/>
          <p:nvPr/>
        </p:nvSpPr>
        <p:spPr>
          <a:xfrm>
            <a:off x="2256949" y="600891"/>
            <a:ext cx="767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MONTHLY EMAIL TO CARDHOLDERS AND AUDITORS (1 of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E2C1F-69D8-4C45-BD0D-12B953AA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828800"/>
            <a:ext cx="60483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495E2-C079-4C1C-A198-22B815C98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F10A-2BDE-4E9D-B589-0725AC1C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58" y="6243346"/>
            <a:ext cx="203255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2C1E-9D49-478A-BE83-61A48FD6E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5F81E-5C99-4DCD-8BB7-54D1A84AE9ED}"/>
              </a:ext>
            </a:extLst>
          </p:cNvPr>
          <p:cNvSpPr txBox="1"/>
          <p:nvPr/>
        </p:nvSpPr>
        <p:spPr>
          <a:xfrm>
            <a:off x="2251166" y="568264"/>
            <a:ext cx="768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MONTHLY EMAIL TO CARDHOLDERS AND AUDITORS (2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3E1B9-AD63-4553-A8C6-EC9D3B09DFAE}"/>
              </a:ext>
            </a:extLst>
          </p:cNvPr>
          <p:cNvSpPr txBox="1"/>
          <p:nvPr/>
        </p:nvSpPr>
        <p:spPr>
          <a:xfrm>
            <a:off x="1611086" y="1859340"/>
            <a:ext cx="938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Sent on the first business day of each month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Please review the statement each month when this notification is received, even though purchases may not have been made, to verify there aren’t any fraudulent charges on the card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Cardholders are automatically added to and removed from this notification based on their </a:t>
            </a:r>
            <a:r>
              <a:rPr lang="en-US" dirty="0" err="1"/>
              <a:t>PCard</a:t>
            </a:r>
            <a:r>
              <a:rPr lang="en-US" dirty="0"/>
              <a:t> status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Departmental auditors are removed based on an HR report for Employees Leaving BSU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New departmental auditors that need added, or auditors that have changed positions and no longer need the notification, should email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ap@bsu.edu</a:t>
            </a:r>
            <a:r>
              <a:rPr lang="en-US" u="sng" dirty="0"/>
              <a:t> </a:t>
            </a:r>
            <a:r>
              <a:rPr lang="en-US" dirty="0"/>
              <a:t>with those requests</a:t>
            </a:r>
          </a:p>
        </p:txBody>
      </p:sp>
    </p:spTree>
    <p:extLst>
      <p:ext uri="{BB962C8B-B14F-4D97-AF65-F5344CB8AC3E}">
        <p14:creationId xmlns:p14="http://schemas.microsoft.com/office/powerpoint/2010/main" val="104038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1F9210-1E8D-4573-A6B1-0490BB597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FC2A0-CC48-478C-9738-DB0D27463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566" y="6243346"/>
            <a:ext cx="2023849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272E9-6DCB-442D-BAA1-EC338F0473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Office of Accounts Payable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508C3-381F-4E9D-80C4-9C8E0DD2E7DA}"/>
              </a:ext>
            </a:extLst>
          </p:cNvPr>
          <p:cNvSpPr/>
          <p:nvPr/>
        </p:nvSpPr>
        <p:spPr>
          <a:xfrm>
            <a:off x="3780526" y="183270"/>
            <a:ext cx="463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cap="all" dirty="0">
                <a:solidFill>
                  <a:prstClr val="black"/>
                </a:solidFill>
                <a:latin typeface="Calibri"/>
              </a:rPr>
              <a:t>DOCUMENTATION REQUIREMENTS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AA275-4954-4A24-8833-C26E0D59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59" y="1148937"/>
            <a:ext cx="7547882" cy="47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5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C971C-3B96-4132-AE95-BF104E631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4751E-4DE1-4356-947D-38C54E4A5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566" y="6243346"/>
            <a:ext cx="202385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DDF1D-575B-4A42-98C2-FA70AEC8E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F709A-E366-46AF-A5C8-5DC9E9F2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237" y="0"/>
            <a:ext cx="5677525" cy="60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70858-4939-41B3-BAC7-A37BE4E62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1542-26EE-495C-ABF0-8B586F7DF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1646" y="6243346"/>
            <a:ext cx="214577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86A19-CD86-4761-ABC5-78CF38299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0A8F8-7D5C-4538-BA8B-6DE679B3985D}"/>
              </a:ext>
            </a:extLst>
          </p:cNvPr>
          <p:cNvSpPr txBox="1"/>
          <p:nvPr/>
        </p:nvSpPr>
        <p:spPr>
          <a:xfrm>
            <a:off x="3492137" y="165463"/>
            <a:ext cx="520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PURCHASING CARD VIOLATIONS (1 OF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8A73F-4BCD-4F18-8438-993B062A7099}"/>
              </a:ext>
            </a:extLst>
          </p:cNvPr>
          <p:cNvSpPr/>
          <p:nvPr/>
        </p:nvSpPr>
        <p:spPr>
          <a:xfrm>
            <a:off x="1658983" y="627128"/>
            <a:ext cx="8874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INSUFFICIENT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 receipt uploaded for a specific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Receipt that was uploaded doesn’t meet documentation requirements</a:t>
            </a:r>
          </a:p>
          <a:p>
            <a:r>
              <a:rPr lang="en-US" sz="1200" dirty="0"/>
              <a:t>FAILURE TO UPLOAD DOCUMENTATION BY THE 20</a:t>
            </a:r>
            <a:r>
              <a:rPr lang="en-US" sz="1200" baseline="30000" dirty="0"/>
              <a:t>TH</a:t>
            </a:r>
            <a:r>
              <a:rPr lang="en-US" sz="1200" dirty="0"/>
              <a:t> OF THE FOLLOWING MONTH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 receipts were uploaded in BDM for a specific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Receipts were not uploaded by the 20th of the following month</a:t>
            </a:r>
          </a:p>
          <a:p>
            <a:r>
              <a:rPr lang="en-US" sz="1200" dirty="0"/>
              <a:t>SPLIT TRANSACTION (5 points per transaction)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transaction is split into two smaller transactions to circumvent the single transaction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 Most cards have a $4K single transaction limit and a $15K monthly limit</a:t>
            </a:r>
          </a:p>
          <a:p>
            <a:r>
              <a:rPr lang="en-US" sz="1200" dirty="0"/>
              <a:t>UNAUTHORIZED FOOD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Food was purchased without an approved Food Exemption form</a:t>
            </a:r>
          </a:p>
          <a:p>
            <a:r>
              <a:rPr lang="en-US" sz="1200" dirty="0"/>
              <a:t>SALES TAX (notification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If sales tax was charged on any transaction, you will receive one notification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It is up to the department whether to work with the vendor to have the tax credited or deposit the funds using a Cash Receipts Voucher/</a:t>
            </a:r>
            <a:r>
              <a:rPr lang="en-US" sz="1200" dirty="0" err="1"/>
              <a:t>CashNet</a:t>
            </a:r>
            <a:r>
              <a:rPr lang="en-US" sz="1200" dirty="0"/>
              <a:t> at Student 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BSU is still exempt from paying sales tax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Failure to have the sales tax credited or reimbursed will negatively impact your department’s budget</a:t>
            </a:r>
          </a:p>
          <a:p>
            <a:r>
              <a:rPr lang="en-US" sz="1200" dirty="0"/>
              <a:t>PERSONAL SHIPPING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Must be shipped to an official University address</a:t>
            </a:r>
          </a:p>
          <a:p>
            <a:r>
              <a:rPr lang="en-US" sz="1200" dirty="0"/>
              <a:t>UNIVERSITY POLICY VIOLATION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Prohibited purchase per Purchasing Services Credit Card Policy (available on their website)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PERSONAL EXPENSE (self-reported by Cardholder)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Cardholder must report accidental use of P-Card prior to monthly reconciliation/receipt upload to receive the less-severe personal expense penalty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PERSONAL EXPENSE (not reported by Cardholder; found during audit)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not reported by cardholder prior to monthly reconciliation/receipt upload, expense considered intentional personal use and assessed the more severe penalty</a:t>
            </a:r>
          </a:p>
        </p:txBody>
      </p:sp>
    </p:spTree>
    <p:extLst>
      <p:ext uri="{BB962C8B-B14F-4D97-AF65-F5344CB8AC3E}">
        <p14:creationId xmlns:p14="http://schemas.microsoft.com/office/powerpoint/2010/main" val="2015466854"/>
      </p:ext>
    </p:extLst>
  </p:cSld>
  <p:clrMapOvr>
    <a:masterClrMapping/>
  </p:clrMapOvr>
</p:sld>
</file>

<file path=ppt/theme/theme1.xml><?xml version="1.0" encoding="utf-8"?>
<a:theme xmlns:a="http://schemas.openxmlformats.org/drawingml/2006/main" name="BSU_PP for sa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_WhiteBackgrnd_Presentation" id="{8D9FA54D-3408-2C47-BCB4-99DA5EF806DF}" vid="{EDD6B423-3FDB-4242-90DF-E339EFB33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2430a9-9fec-4809-8955-c3993f0e5c36">
      <UserInfo>
        <DisplayName>Saloh, Nate</DisplayName>
        <AccountId>92</AccountId>
        <AccountType/>
      </UserInfo>
    </SharedWithUsers>
    <TaxCatchAll xmlns="ff2430a9-9fec-4809-8955-c3993f0e5c36" xsi:nil="true"/>
    <lcf76f155ced4ddcb4097134ff3c332f xmlns="f82c5d81-4e18-4bed-aee5-a8fb393c52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E8D939B4C044CB78EDA352A339E47" ma:contentTypeVersion="16" ma:contentTypeDescription="Create a new document." ma:contentTypeScope="" ma:versionID="523125b755fc9bc736a7ff1f270c8737">
  <xsd:schema xmlns:xsd="http://www.w3.org/2001/XMLSchema" xmlns:xs="http://www.w3.org/2001/XMLSchema" xmlns:p="http://schemas.microsoft.com/office/2006/metadata/properties" xmlns:ns2="f82c5d81-4e18-4bed-aee5-a8fb393c5263" xmlns:ns3="ff2430a9-9fec-4809-8955-c3993f0e5c36" targetNamespace="http://schemas.microsoft.com/office/2006/metadata/properties" ma:root="true" ma:fieldsID="dd54860fab822efb58ffbab78cdb5758" ns2:_="" ns3:_="">
    <xsd:import namespace="f82c5d81-4e18-4bed-aee5-a8fb393c5263"/>
    <xsd:import namespace="ff2430a9-9fec-4809-8955-c3993f0e5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5d81-4e18-4bed-aee5-a8fb393c5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7b2385-2fe9-44d4-ac77-b6bf2e540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30a9-9fec-4809-8955-c3993f0e5c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038ee7-33d1-41c9-91a6-14710aff1a57}" ma:internalName="TaxCatchAll" ma:showField="CatchAllData" ma:web="ff2430a9-9fec-4809-8955-c3993f0e5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73A9CE-84A2-47C4-B476-0B7080D13284}">
  <ds:schemaRefs>
    <ds:schemaRef ds:uri="http://schemas.microsoft.com/office/infopath/2007/PartnerControls"/>
    <ds:schemaRef ds:uri="ff2430a9-9fec-4809-8955-c3993f0e5c36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82c5d81-4e18-4bed-aee5-a8fb393c5263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08B6E4-0F26-4072-801C-95D2E32DA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60334-D29C-49E3-96CD-613B8EA0B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2c5d81-4e18-4bed-aee5-a8fb393c5263"/>
    <ds:schemaRef ds:uri="ff2430a9-9fec-4809-8955-c3993f0e5c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BSU_PP for sample</Template>
  <TotalTime>1740</TotalTime>
  <Words>1667</Words>
  <Application>Microsoft Office PowerPoint</Application>
  <PresentationFormat>Widescreen</PresentationFormat>
  <Paragraphs>218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HelveticaNeueLT Std</vt:lpstr>
      <vt:lpstr>Open Sans</vt:lpstr>
      <vt:lpstr>Raleway</vt:lpstr>
      <vt:lpstr>Times New Roman</vt:lpstr>
      <vt:lpstr>BSU_PP for sample</vt:lpstr>
      <vt:lpstr>PURCHASING CARD audits &amp; bdm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Fragomeni, Jason</dc:creator>
  <cp:keywords/>
  <dc:description>tns</dc:description>
  <cp:lastModifiedBy>Baker, Kimbra</cp:lastModifiedBy>
  <cp:revision>171</cp:revision>
  <cp:lastPrinted>2017-10-09T20:28:58Z</cp:lastPrinted>
  <dcterms:created xsi:type="dcterms:W3CDTF">2022-01-13T19:46:37Z</dcterms:created>
  <dcterms:modified xsi:type="dcterms:W3CDTF">2025-10-30T12:31:23Z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0x01010060BE8D939B4C044CB78EDA352A339E47</vt:lpwstr>
  </property>
  <property fmtid="{D5CDD505-2E9C-101B-9397-08002B2CF9AE}" pid="3" name="Order">
    <vt:r8>7600</vt:r8>
  </property>
</Properties>
</file>