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9CE91F-7FE6-A040-F4C4-0B2EB9CD69AB}" v="43" dt="2025-06-03T16:22:55.6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9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8B83"/>
                </a:solidFill>
                <a:latin typeface="Microsoft Sans Serif"/>
                <a:cs typeface="Microsoft Sans Serif"/>
              </a:defRPr>
            </a:lvl1pPr>
          </a:lstStyle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8B83"/>
                </a:solidFill>
                <a:latin typeface="Microsoft Sans Serif"/>
                <a:cs typeface="Microsoft Sans Serif"/>
              </a:defRPr>
            </a:lvl1pPr>
          </a:lstStyle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8B83"/>
                </a:solidFill>
                <a:latin typeface="Microsoft Sans Serif"/>
                <a:cs typeface="Microsoft Sans Serif"/>
              </a:defRPr>
            </a:lvl1pPr>
          </a:lstStyle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8B83"/>
                </a:solidFill>
                <a:latin typeface="Microsoft Sans Serif"/>
                <a:cs typeface="Microsoft Sans Serif"/>
              </a:defRPr>
            </a:lvl1pPr>
          </a:lstStyle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8B83"/>
                </a:solidFill>
                <a:latin typeface="Microsoft Sans Serif"/>
                <a:cs typeface="Microsoft Sans Serif"/>
              </a:defRPr>
            </a:lvl1pPr>
          </a:lstStyle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368796"/>
                </a:moveTo>
                <a:lnTo>
                  <a:pt x="943356" y="6368796"/>
                </a:lnTo>
                <a:lnTo>
                  <a:pt x="943356" y="0"/>
                </a:lnTo>
                <a:lnTo>
                  <a:pt x="0" y="0"/>
                </a:lnTo>
                <a:lnTo>
                  <a:pt x="0" y="6368796"/>
                </a:lnTo>
                <a:lnTo>
                  <a:pt x="0" y="6858000"/>
                </a:lnTo>
                <a:lnTo>
                  <a:pt x="943356" y="6858000"/>
                </a:lnTo>
                <a:lnTo>
                  <a:pt x="12192000" y="6858000"/>
                </a:lnTo>
                <a:lnTo>
                  <a:pt x="12192000" y="6368796"/>
                </a:lnTo>
                <a:close/>
              </a:path>
            </a:pathLst>
          </a:custGeom>
          <a:solidFill>
            <a:srgbClr val="B90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546" y="6533577"/>
            <a:ext cx="621497" cy="16245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6231" y="5975943"/>
            <a:ext cx="550391" cy="4547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1181100"/>
            <a:ext cx="1877567" cy="3621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3266" y="263143"/>
            <a:ext cx="7665466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5163" y="1612518"/>
            <a:ext cx="5026660" cy="2040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87541" y="6550991"/>
            <a:ext cx="229235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958B83"/>
                </a:solidFill>
                <a:latin typeface="Microsoft Sans Serif"/>
                <a:cs typeface="Microsoft Sans Serif"/>
              </a:defRPr>
            </a:lvl1pPr>
          </a:lstStyle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8" Type="http://schemas.openxmlformats.org/officeDocument/2006/relationships/image" Target="../media/image47.png"/><Relationship Id="rId3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jp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21" Type="http://schemas.openxmlformats.org/officeDocument/2006/relationships/image" Target="../media/image116.jp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jp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34.png"/><Relationship Id="rId26" Type="http://schemas.openxmlformats.org/officeDocument/2006/relationships/image" Target="../media/image165.jpg"/><Relationship Id="rId3" Type="http://schemas.openxmlformats.org/officeDocument/2006/relationships/image" Target="../media/image119.png"/><Relationship Id="rId21" Type="http://schemas.openxmlformats.org/officeDocument/2006/relationships/image" Target="../media/image160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7.png"/><Relationship Id="rId25" Type="http://schemas.openxmlformats.org/officeDocument/2006/relationships/image" Target="../media/image164.png"/><Relationship Id="rId2" Type="http://schemas.openxmlformats.org/officeDocument/2006/relationships/image" Target="../media/image145.png"/><Relationship Id="rId16" Type="http://schemas.openxmlformats.org/officeDocument/2006/relationships/image" Target="../media/image156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24" Type="http://schemas.openxmlformats.org/officeDocument/2006/relationships/image" Target="../media/image163.png"/><Relationship Id="rId5" Type="http://schemas.openxmlformats.org/officeDocument/2006/relationships/image" Target="../media/image146.png"/><Relationship Id="rId15" Type="http://schemas.openxmlformats.org/officeDocument/2006/relationships/image" Target="../media/image155.png"/><Relationship Id="rId23" Type="http://schemas.openxmlformats.org/officeDocument/2006/relationships/image" Target="../media/image162.png"/><Relationship Id="rId28" Type="http://schemas.openxmlformats.org/officeDocument/2006/relationships/image" Target="../media/image167.png"/><Relationship Id="rId10" Type="http://schemas.openxmlformats.org/officeDocument/2006/relationships/image" Target="../media/image151.png"/><Relationship Id="rId19" Type="http://schemas.openxmlformats.org/officeDocument/2006/relationships/image" Target="../media/image158.png"/><Relationship Id="rId4" Type="http://schemas.openxmlformats.org/officeDocument/2006/relationships/image" Target="../media/image120.png"/><Relationship Id="rId9" Type="http://schemas.openxmlformats.org/officeDocument/2006/relationships/image" Target="../media/image150.png"/><Relationship Id="rId14" Type="http://schemas.openxmlformats.org/officeDocument/2006/relationships/image" Target="../media/image130.png"/><Relationship Id="rId22" Type="http://schemas.openxmlformats.org/officeDocument/2006/relationships/image" Target="../media/image161.png"/><Relationship Id="rId27" Type="http://schemas.openxmlformats.org/officeDocument/2006/relationships/image" Target="../media/image1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21" Type="http://schemas.openxmlformats.org/officeDocument/2006/relationships/image" Target="../media/image82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88.png"/><Relationship Id="rId5" Type="http://schemas.openxmlformats.org/officeDocument/2006/relationships/image" Target="../media/image169.png"/><Relationship Id="rId15" Type="http://schemas.openxmlformats.org/officeDocument/2006/relationships/image" Target="../media/image92.png"/><Relationship Id="rId23" Type="http://schemas.openxmlformats.org/officeDocument/2006/relationships/image" Target="../media/image172.png"/><Relationship Id="rId10" Type="http://schemas.openxmlformats.org/officeDocument/2006/relationships/image" Target="../media/image87.png"/><Relationship Id="rId19" Type="http://schemas.openxmlformats.org/officeDocument/2006/relationships/image" Target="../media/image171.png"/><Relationship Id="rId4" Type="http://schemas.openxmlformats.org/officeDocument/2006/relationships/image" Target="../media/image168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image" Target="../media/image173.pn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174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image" Target="../media/image202.png"/><Relationship Id="rId16" Type="http://schemas.openxmlformats.org/officeDocument/2006/relationships/image" Target="../media/image215.png"/><Relationship Id="rId20" Type="http://schemas.openxmlformats.org/officeDocument/2006/relationships/image" Target="../media/image2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10" Type="http://schemas.openxmlformats.org/officeDocument/2006/relationships/image" Target="../media/image209.png"/><Relationship Id="rId19" Type="http://schemas.openxmlformats.org/officeDocument/2006/relationships/image" Target="../media/image218.jp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225.png"/><Relationship Id="rId18" Type="http://schemas.openxmlformats.org/officeDocument/2006/relationships/image" Target="../media/image230.png"/><Relationship Id="rId3" Type="http://schemas.openxmlformats.org/officeDocument/2006/relationships/image" Target="../media/image174.png"/><Relationship Id="rId21" Type="http://schemas.openxmlformats.org/officeDocument/2006/relationships/image" Target="../media/image233.png"/><Relationship Id="rId7" Type="http://schemas.openxmlformats.org/officeDocument/2006/relationships/image" Target="../media/image222.png"/><Relationship Id="rId12" Type="http://schemas.openxmlformats.org/officeDocument/2006/relationships/image" Target="../media/image224.png"/><Relationship Id="rId17" Type="http://schemas.openxmlformats.org/officeDocument/2006/relationships/image" Target="../media/image229.png"/><Relationship Id="rId2" Type="http://schemas.openxmlformats.org/officeDocument/2006/relationships/image" Target="../media/image173.png"/><Relationship Id="rId16" Type="http://schemas.openxmlformats.org/officeDocument/2006/relationships/image" Target="../media/image228.png"/><Relationship Id="rId20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23.png"/><Relationship Id="rId24" Type="http://schemas.openxmlformats.org/officeDocument/2006/relationships/image" Target="../media/image236.jpg"/><Relationship Id="rId5" Type="http://schemas.openxmlformats.org/officeDocument/2006/relationships/image" Target="../media/image220.png"/><Relationship Id="rId15" Type="http://schemas.openxmlformats.org/officeDocument/2006/relationships/image" Target="../media/image227.png"/><Relationship Id="rId23" Type="http://schemas.openxmlformats.org/officeDocument/2006/relationships/image" Target="../media/image235.png"/><Relationship Id="rId10" Type="http://schemas.openxmlformats.org/officeDocument/2006/relationships/image" Target="../media/image181.png"/><Relationship Id="rId19" Type="http://schemas.openxmlformats.org/officeDocument/2006/relationships/image" Target="../media/image231.png"/><Relationship Id="rId4" Type="http://schemas.openxmlformats.org/officeDocument/2006/relationships/image" Target="../media/image203.png"/><Relationship Id="rId9" Type="http://schemas.openxmlformats.org/officeDocument/2006/relationships/image" Target="../media/image180.png"/><Relationship Id="rId14" Type="http://schemas.openxmlformats.org/officeDocument/2006/relationships/image" Target="../media/image226.png"/><Relationship Id="rId22" Type="http://schemas.openxmlformats.org/officeDocument/2006/relationships/image" Target="../media/image2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6992" y="4556412"/>
            <a:ext cx="235428" cy="1797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6569" y="4556607"/>
            <a:ext cx="133350" cy="180340"/>
          </a:xfrm>
          <a:custGeom>
            <a:avLst/>
            <a:gdLst/>
            <a:ahLst/>
            <a:cxnLst/>
            <a:rect l="l" t="t" r="r" b="b"/>
            <a:pathLst>
              <a:path w="133350" h="180339">
                <a:moveTo>
                  <a:pt x="132829" y="152247"/>
                </a:moveTo>
                <a:lnTo>
                  <a:pt x="31572" y="152247"/>
                </a:lnTo>
                <a:lnTo>
                  <a:pt x="31572" y="98958"/>
                </a:lnTo>
                <a:lnTo>
                  <a:pt x="123621" y="98958"/>
                </a:lnTo>
                <a:lnTo>
                  <a:pt x="123621" y="73583"/>
                </a:lnTo>
                <a:lnTo>
                  <a:pt x="31572" y="73583"/>
                </a:lnTo>
                <a:lnTo>
                  <a:pt x="31572" y="26644"/>
                </a:lnTo>
                <a:lnTo>
                  <a:pt x="130200" y="26644"/>
                </a:lnTo>
                <a:lnTo>
                  <a:pt x="130200" y="0"/>
                </a:lnTo>
                <a:lnTo>
                  <a:pt x="0" y="0"/>
                </a:lnTo>
                <a:lnTo>
                  <a:pt x="0" y="26644"/>
                </a:lnTo>
                <a:lnTo>
                  <a:pt x="0" y="73583"/>
                </a:lnTo>
                <a:lnTo>
                  <a:pt x="0" y="98958"/>
                </a:lnTo>
                <a:lnTo>
                  <a:pt x="0" y="152247"/>
                </a:lnTo>
                <a:lnTo>
                  <a:pt x="0" y="180162"/>
                </a:lnTo>
                <a:lnTo>
                  <a:pt x="132829" y="180162"/>
                </a:lnTo>
                <a:lnTo>
                  <a:pt x="132829" y="1522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4328" y="4556607"/>
            <a:ext cx="125095" cy="180340"/>
          </a:xfrm>
          <a:custGeom>
            <a:avLst/>
            <a:gdLst/>
            <a:ahLst/>
            <a:cxnLst/>
            <a:rect l="l" t="t" r="r" b="b"/>
            <a:pathLst>
              <a:path w="125095" h="180339">
                <a:moveTo>
                  <a:pt x="124815" y="0"/>
                </a:moveTo>
                <a:lnTo>
                  <a:pt x="0" y="0"/>
                </a:lnTo>
                <a:lnTo>
                  <a:pt x="0" y="26644"/>
                </a:lnTo>
                <a:lnTo>
                  <a:pt x="0" y="73583"/>
                </a:lnTo>
                <a:lnTo>
                  <a:pt x="0" y="98958"/>
                </a:lnTo>
                <a:lnTo>
                  <a:pt x="0" y="180162"/>
                </a:lnTo>
                <a:lnTo>
                  <a:pt x="31559" y="180162"/>
                </a:lnTo>
                <a:lnTo>
                  <a:pt x="31559" y="98958"/>
                </a:lnTo>
                <a:lnTo>
                  <a:pt x="113080" y="98958"/>
                </a:lnTo>
                <a:lnTo>
                  <a:pt x="113080" y="73583"/>
                </a:lnTo>
                <a:lnTo>
                  <a:pt x="31559" y="73583"/>
                </a:lnTo>
                <a:lnTo>
                  <a:pt x="31559" y="26644"/>
                </a:lnTo>
                <a:lnTo>
                  <a:pt x="124815" y="26644"/>
                </a:lnTo>
                <a:lnTo>
                  <a:pt x="1248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7294" y="4556607"/>
            <a:ext cx="123825" cy="180340"/>
          </a:xfrm>
          <a:custGeom>
            <a:avLst/>
            <a:gdLst/>
            <a:ahLst/>
            <a:cxnLst/>
            <a:rect l="l" t="t" r="r" b="b"/>
            <a:pathLst>
              <a:path w="123825" h="180339">
                <a:moveTo>
                  <a:pt x="123596" y="152247"/>
                </a:moveTo>
                <a:lnTo>
                  <a:pt x="31559" y="152247"/>
                </a:lnTo>
                <a:lnTo>
                  <a:pt x="31559" y="0"/>
                </a:lnTo>
                <a:lnTo>
                  <a:pt x="0" y="0"/>
                </a:lnTo>
                <a:lnTo>
                  <a:pt x="0" y="152247"/>
                </a:lnTo>
                <a:lnTo>
                  <a:pt x="0" y="180162"/>
                </a:lnTo>
                <a:lnTo>
                  <a:pt x="123596" y="180162"/>
                </a:lnTo>
                <a:lnTo>
                  <a:pt x="123596" y="1522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7680" y="4556412"/>
            <a:ext cx="167074" cy="17979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859833" y="3473678"/>
            <a:ext cx="518795" cy="271780"/>
          </a:xfrm>
          <a:custGeom>
            <a:avLst/>
            <a:gdLst/>
            <a:ahLst/>
            <a:cxnLst/>
            <a:rect l="l" t="t" r="r" b="b"/>
            <a:pathLst>
              <a:path w="518795" h="271779">
                <a:moveTo>
                  <a:pt x="219646" y="202107"/>
                </a:moveTo>
                <a:lnTo>
                  <a:pt x="206502" y="157467"/>
                </a:lnTo>
                <a:lnTo>
                  <a:pt x="169672" y="132613"/>
                </a:lnTo>
                <a:lnTo>
                  <a:pt x="178257" y="127952"/>
                </a:lnTo>
                <a:lnTo>
                  <a:pt x="186105" y="121920"/>
                </a:lnTo>
                <a:lnTo>
                  <a:pt x="192963" y="114681"/>
                </a:lnTo>
                <a:lnTo>
                  <a:pt x="193255" y="114249"/>
                </a:lnTo>
                <a:lnTo>
                  <a:pt x="198589" y="106375"/>
                </a:lnTo>
                <a:lnTo>
                  <a:pt x="207810" y="60363"/>
                </a:lnTo>
                <a:lnTo>
                  <a:pt x="206502" y="52489"/>
                </a:lnTo>
                <a:lnTo>
                  <a:pt x="203873" y="44615"/>
                </a:lnTo>
                <a:lnTo>
                  <a:pt x="201218" y="35521"/>
                </a:lnTo>
                <a:lnTo>
                  <a:pt x="172300" y="6477"/>
                </a:lnTo>
                <a:lnTo>
                  <a:pt x="167043" y="3721"/>
                </a:lnTo>
                <a:lnTo>
                  <a:pt x="167043" y="187680"/>
                </a:lnTo>
                <a:lnTo>
                  <a:pt x="167043" y="196862"/>
                </a:lnTo>
                <a:lnTo>
                  <a:pt x="165722" y="202107"/>
                </a:lnTo>
                <a:lnTo>
                  <a:pt x="164401" y="206044"/>
                </a:lnTo>
                <a:lnTo>
                  <a:pt x="159143" y="213918"/>
                </a:lnTo>
                <a:lnTo>
                  <a:pt x="156514" y="216547"/>
                </a:lnTo>
                <a:lnTo>
                  <a:pt x="153885" y="220484"/>
                </a:lnTo>
                <a:lnTo>
                  <a:pt x="149948" y="223100"/>
                </a:lnTo>
                <a:lnTo>
                  <a:pt x="145999" y="224434"/>
                </a:lnTo>
                <a:lnTo>
                  <a:pt x="140741" y="227050"/>
                </a:lnTo>
                <a:lnTo>
                  <a:pt x="52616" y="227050"/>
                </a:lnTo>
                <a:lnTo>
                  <a:pt x="52616" y="156235"/>
                </a:lnTo>
                <a:lnTo>
                  <a:pt x="143370" y="156235"/>
                </a:lnTo>
                <a:lnTo>
                  <a:pt x="147320" y="158864"/>
                </a:lnTo>
                <a:lnTo>
                  <a:pt x="151257" y="160083"/>
                </a:lnTo>
                <a:lnTo>
                  <a:pt x="160464" y="169303"/>
                </a:lnTo>
                <a:lnTo>
                  <a:pt x="161772" y="173240"/>
                </a:lnTo>
                <a:lnTo>
                  <a:pt x="164401" y="178485"/>
                </a:lnTo>
                <a:lnTo>
                  <a:pt x="165722" y="182422"/>
                </a:lnTo>
                <a:lnTo>
                  <a:pt x="167043" y="187680"/>
                </a:lnTo>
                <a:lnTo>
                  <a:pt x="167043" y="3721"/>
                </a:lnTo>
                <a:lnTo>
                  <a:pt x="166154" y="3251"/>
                </a:lnTo>
                <a:lnTo>
                  <a:pt x="159639" y="1270"/>
                </a:lnTo>
                <a:lnTo>
                  <a:pt x="156514" y="812"/>
                </a:lnTo>
                <a:lnTo>
                  <a:pt x="156514" y="78727"/>
                </a:lnTo>
                <a:lnTo>
                  <a:pt x="155816" y="86944"/>
                </a:lnTo>
                <a:lnTo>
                  <a:pt x="123634" y="114249"/>
                </a:lnTo>
                <a:lnTo>
                  <a:pt x="52616" y="114249"/>
                </a:lnTo>
                <a:lnTo>
                  <a:pt x="52616" y="44615"/>
                </a:lnTo>
                <a:lnTo>
                  <a:pt x="134150" y="44615"/>
                </a:lnTo>
                <a:lnTo>
                  <a:pt x="156514" y="78727"/>
                </a:lnTo>
                <a:lnTo>
                  <a:pt x="156514" y="812"/>
                </a:lnTo>
                <a:lnTo>
                  <a:pt x="152882" y="279"/>
                </a:lnTo>
                <a:lnTo>
                  <a:pt x="145999" y="0"/>
                </a:lnTo>
                <a:lnTo>
                  <a:pt x="0" y="0"/>
                </a:lnTo>
                <a:lnTo>
                  <a:pt x="0" y="271665"/>
                </a:lnTo>
                <a:lnTo>
                  <a:pt x="131521" y="271665"/>
                </a:lnTo>
                <a:lnTo>
                  <a:pt x="173367" y="265315"/>
                </a:lnTo>
                <a:lnTo>
                  <a:pt x="209067" y="238747"/>
                </a:lnTo>
                <a:lnTo>
                  <a:pt x="219176" y="210515"/>
                </a:lnTo>
                <a:lnTo>
                  <a:pt x="219646" y="202107"/>
                </a:lnTo>
                <a:close/>
              </a:path>
              <a:path w="518795" h="271779">
                <a:moveTo>
                  <a:pt x="518210" y="271665"/>
                </a:moveTo>
                <a:lnTo>
                  <a:pt x="492607" y="204736"/>
                </a:lnTo>
                <a:lnTo>
                  <a:pt x="478053" y="166674"/>
                </a:lnTo>
                <a:lnTo>
                  <a:pt x="437388" y="60363"/>
                </a:lnTo>
                <a:lnTo>
                  <a:pt x="428764" y="37820"/>
                </a:lnTo>
                <a:lnTo>
                  <a:pt x="428764" y="166674"/>
                </a:lnTo>
                <a:lnTo>
                  <a:pt x="351167" y="166674"/>
                </a:lnTo>
                <a:lnTo>
                  <a:pt x="390613" y="60363"/>
                </a:lnTo>
                <a:lnTo>
                  <a:pt x="428764" y="166674"/>
                </a:lnTo>
                <a:lnTo>
                  <a:pt x="428764" y="37820"/>
                </a:lnTo>
                <a:lnTo>
                  <a:pt x="414299" y="0"/>
                </a:lnTo>
                <a:lnTo>
                  <a:pt x="366953" y="0"/>
                </a:lnTo>
                <a:lnTo>
                  <a:pt x="263042" y="271665"/>
                </a:lnTo>
                <a:lnTo>
                  <a:pt x="316966" y="271665"/>
                </a:lnTo>
                <a:lnTo>
                  <a:pt x="341960" y="204736"/>
                </a:lnTo>
                <a:lnTo>
                  <a:pt x="437972" y="204736"/>
                </a:lnTo>
                <a:lnTo>
                  <a:pt x="462965" y="271665"/>
                </a:lnTo>
                <a:lnTo>
                  <a:pt x="518210" y="2716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5112" y="3473157"/>
            <a:ext cx="192405" cy="273050"/>
          </a:xfrm>
          <a:custGeom>
            <a:avLst/>
            <a:gdLst/>
            <a:ahLst/>
            <a:cxnLst/>
            <a:rect l="l" t="t" r="r" b="b"/>
            <a:pathLst>
              <a:path w="192404" h="273050">
                <a:moveTo>
                  <a:pt x="192024" y="225831"/>
                </a:moveTo>
                <a:lnTo>
                  <a:pt x="52603" y="225831"/>
                </a:lnTo>
                <a:lnTo>
                  <a:pt x="52603" y="0"/>
                </a:lnTo>
                <a:lnTo>
                  <a:pt x="0" y="0"/>
                </a:lnTo>
                <a:lnTo>
                  <a:pt x="0" y="225831"/>
                </a:lnTo>
                <a:lnTo>
                  <a:pt x="0" y="272770"/>
                </a:lnTo>
                <a:lnTo>
                  <a:pt x="192024" y="272770"/>
                </a:lnTo>
                <a:lnTo>
                  <a:pt x="192024" y="225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1589" y="3473157"/>
            <a:ext cx="192405" cy="273050"/>
          </a:xfrm>
          <a:custGeom>
            <a:avLst/>
            <a:gdLst/>
            <a:ahLst/>
            <a:cxnLst/>
            <a:rect l="l" t="t" r="r" b="b"/>
            <a:pathLst>
              <a:path w="192404" h="273050">
                <a:moveTo>
                  <a:pt x="192011" y="225831"/>
                </a:moveTo>
                <a:lnTo>
                  <a:pt x="52603" y="225831"/>
                </a:lnTo>
                <a:lnTo>
                  <a:pt x="52603" y="0"/>
                </a:lnTo>
                <a:lnTo>
                  <a:pt x="0" y="0"/>
                </a:lnTo>
                <a:lnTo>
                  <a:pt x="0" y="225831"/>
                </a:lnTo>
                <a:lnTo>
                  <a:pt x="0" y="272770"/>
                </a:lnTo>
                <a:lnTo>
                  <a:pt x="192011" y="272770"/>
                </a:lnTo>
                <a:lnTo>
                  <a:pt x="192011" y="225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4228" y="3471053"/>
            <a:ext cx="215900" cy="278765"/>
          </a:xfrm>
          <a:custGeom>
            <a:avLst/>
            <a:gdLst/>
            <a:ahLst/>
            <a:cxnLst/>
            <a:rect l="l" t="t" r="r" b="b"/>
            <a:pathLst>
              <a:path w="215900" h="278764">
                <a:moveTo>
                  <a:pt x="110622" y="0"/>
                </a:moveTo>
                <a:lnTo>
                  <a:pt x="63017" y="9132"/>
                </a:lnTo>
                <a:lnTo>
                  <a:pt x="28115" y="34159"/>
                </a:lnTo>
                <a:lnTo>
                  <a:pt x="11014" y="76284"/>
                </a:lnTo>
                <a:lnTo>
                  <a:pt x="10518" y="86600"/>
                </a:lnTo>
                <a:lnTo>
                  <a:pt x="10973" y="94022"/>
                </a:lnTo>
                <a:lnTo>
                  <a:pt x="35555" y="137237"/>
                </a:lnTo>
                <a:lnTo>
                  <a:pt x="70103" y="154219"/>
                </a:lnTo>
                <a:lnTo>
                  <a:pt x="96030" y="162048"/>
                </a:lnTo>
                <a:lnTo>
                  <a:pt x="126401" y="170612"/>
                </a:lnTo>
                <a:lnTo>
                  <a:pt x="134290" y="173236"/>
                </a:lnTo>
                <a:lnTo>
                  <a:pt x="139549" y="177172"/>
                </a:lnTo>
                <a:lnTo>
                  <a:pt x="146036" y="179796"/>
                </a:lnTo>
                <a:lnTo>
                  <a:pt x="151295" y="183733"/>
                </a:lnTo>
                <a:lnTo>
                  <a:pt x="153925" y="187669"/>
                </a:lnTo>
                <a:lnTo>
                  <a:pt x="157957" y="191606"/>
                </a:lnTo>
                <a:lnTo>
                  <a:pt x="159184" y="196854"/>
                </a:lnTo>
                <a:lnTo>
                  <a:pt x="159184" y="202103"/>
                </a:lnTo>
                <a:lnTo>
                  <a:pt x="156486" y="214161"/>
                </a:lnTo>
                <a:lnTo>
                  <a:pt x="148381" y="222777"/>
                </a:lnTo>
                <a:lnTo>
                  <a:pt x="134851" y="227950"/>
                </a:lnTo>
                <a:lnTo>
                  <a:pt x="115882" y="229675"/>
                </a:lnTo>
                <a:lnTo>
                  <a:pt x="100104" y="229347"/>
                </a:lnTo>
                <a:lnTo>
                  <a:pt x="56626" y="216536"/>
                </a:lnTo>
                <a:lnTo>
                  <a:pt x="48737" y="213912"/>
                </a:lnTo>
                <a:lnTo>
                  <a:pt x="35588" y="206039"/>
                </a:lnTo>
                <a:lnTo>
                  <a:pt x="26472" y="199478"/>
                </a:lnTo>
                <a:lnTo>
                  <a:pt x="23842" y="196854"/>
                </a:lnTo>
                <a:lnTo>
                  <a:pt x="0" y="242796"/>
                </a:lnTo>
                <a:lnTo>
                  <a:pt x="39519" y="263647"/>
                </a:lnTo>
                <a:lnTo>
                  <a:pt x="83778" y="275600"/>
                </a:lnTo>
                <a:lnTo>
                  <a:pt x="114479" y="278224"/>
                </a:lnTo>
                <a:lnTo>
                  <a:pt x="124322" y="277957"/>
                </a:lnTo>
                <a:lnTo>
                  <a:pt x="170076" y="267891"/>
                </a:lnTo>
                <a:lnTo>
                  <a:pt x="207922" y="234923"/>
                </a:lnTo>
                <a:lnTo>
                  <a:pt x="215811" y="196854"/>
                </a:lnTo>
                <a:lnTo>
                  <a:pt x="215337" y="188058"/>
                </a:lnTo>
                <a:lnTo>
                  <a:pt x="197586" y="148032"/>
                </a:lnTo>
                <a:lnTo>
                  <a:pt x="164444" y="127364"/>
                </a:lnTo>
                <a:lnTo>
                  <a:pt x="120191" y="114898"/>
                </a:lnTo>
                <a:lnTo>
                  <a:pt x="93442" y="106370"/>
                </a:lnTo>
                <a:lnTo>
                  <a:pt x="65917" y="68230"/>
                </a:lnTo>
                <a:lnTo>
                  <a:pt x="69774" y="60358"/>
                </a:lnTo>
                <a:lnTo>
                  <a:pt x="109220" y="47236"/>
                </a:lnTo>
                <a:lnTo>
                  <a:pt x="117109" y="47236"/>
                </a:lnTo>
                <a:lnTo>
                  <a:pt x="132887" y="49860"/>
                </a:lnTo>
                <a:lnTo>
                  <a:pt x="148666" y="55109"/>
                </a:lnTo>
                <a:lnTo>
                  <a:pt x="168476" y="62982"/>
                </a:lnTo>
                <a:lnTo>
                  <a:pt x="172333" y="67006"/>
                </a:lnTo>
                <a:lnTo>
                  <a:pt x="177592" y="69630"/>
                </a:lnTo>
                <a:lnTo>
                  <a:pt x="180222" y="72254"/>
                </a:lnTo>
                <a:lnTo>
                  <a:pt x="182852" y="73479"/>
                </a:lnTo>
                <a:lnTo>
                  <a:pt x="206519" y="30266"/>
                </a:lnTo>
                <a:lnTo>
                  <a:pt x="163217" y="9097"/>
                </a:lnTo>
                <a:lnTo>
                  <a:pt x="124905" y="683"/>
                </a:lnTo>
                <a:lnTo>
                  <a:pt x="11062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8590" y="3473157"/>
            <a:ext cx="489584" cy="273050"/>
          </a:xfrm>
          <a:custGeom>
            <a:avLst/>
            <a:gdLst/>
            <a:ahLst/>
            <a:cxnLst/>
            <a:rect l="l" t="t" r="r" b="b"/>
            <a:pathLst>
              <a:path w="489584" h="273050">
                <a:moveTo>
                  <a:pt x="227558" y="0"/>
                </a:moveTo>
                <a:lnTo>
                  <a:pt x="0" y="0"/>
                </a:lnTo>
                <a:lnTo>
                  <a:pt x="0" y="46939"/>
                </a:lnTo>
                <a:lnTo>
                  <a:pt x="86956" y="46939"/>
                </a:lnTo>
                <a:lnTo>
                  <a:pt x="86956" y="272770"/>
                </a:lnTo>
                <a:lnTo>
                  <a:pt x="139560" y="272770"/>
                </a:lnTo>
                <a:lnTo>
                  <a:pt x="139560" y="46939"/>
                </a:lnTo>
                <a:lnTo>
                  <a:pt x="227558" y="46939"/>
                </a:lnTo>
                <a:lnTo>
                  <a:pt x="227558" y="0"/>
                </a:lnTo>
                <a:close/>
              </a:path>
              <a:path w="489584" h="273050">
                <a:moveTo>
                  <a:pt x="489305" y="272186"/>
                </a:moveTo>
                <a:lnTo>
                  <a:pt x="463727" y="205257"/>
                </a:lnTo>
                <a:lnTo>
                  <a:pt x="449199" y="167195"/>
                </a:lnTo>
                <a:lnTo>
                  <a:pt x="408584" y="60883"/>
                </a:lnTo>
                <a:lnTo>
                  <a:pt x="399897" y="38150"/>
                </a:lnTo>
                <a:lnTo>
                  <a:pt x="399897" y="167195"/>
                </a:lnTo>
                <a:lnTo>
                  <a:pt x="322237" y="167195"/>
                </a:lnTo>
                <a:lnTo>
                  <a:pt x="361683" y="60883"/>
                </a:lnTo>
                <a:lnTo>
                  <a:pt x="399897" y="167195"/>
                </a:lnTo>
                <a:lnTo>
                  <a:pt x="399897" y="38150"/>
                </a:lnTo>
                <a:lnTo>
                  <a:pt x="385521" y="520"/>
                </a:lnTo>
                <a:lnTo>
                  <a:pt x="338010" y="520"/>
                </a:lnTo>
                <a:lnTo>
                  <a:pt x="234226" y="272186"/>
                </a:lnTo>
                <a:lnTo>
                  <a:pt x="289445" y="272186"/>
                </a:lnTo>
                <a:lnTo>
                  <a:pt x="314337" y="205257"/>
                </a:lnTo>
                <a:lnTo>
                  <a:pt x="409194" y="205257"/>
                </a:lnTo>
                <a:lnTo>
                  <a:pt x="435483" y="272186"/>
                </a:lnTo>
                <a:lnTo>
                  <a:pt x="489305" y="2721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5782" y="3473157"/>
            <a:ext cx="226695" cy="273050"/>
          </a:xfrm>
          <a:custGeom>
            <a:avLst/>
            <a:gdLst/>
            <a:ahLst/>
            <a:cxnLst/>
            <a:rect l="l" t="t" r="r" b="b"/>
            <a:pathLst>
              <a:path w="226695" h="273050">
                <a:moveTo>
                  <a:pt x="226326" y="0"/>
                </a:moveTo>
                <a:lnTo>
                  <a:pt x="0" y="0"/>
                </a:lnTo>
                <a:lnTo>
                  <a:pt x="0" y="46939"/>
                </a:lnTo>
                <a:lnTo>
                  <a:pt x="86779" y="46939"/>
                </a:lnTo>
                <a:lnTo>
                  <a:pt x="86779" y="272770"/>
                </a:lnTo>
                <a:lnTo>
                  <a:pt x="139382" y="272770"/>
                </a:lnTo>
                <a:lnTo>
                  <a:pt x="139382" y="46939"/>
                </a:lnTo>
                <a:lnTo>
                  <a:pt x="226326" y="46939"/>
                </a:lnTo>
                <a:lnTo>
                  <a:pt x="22632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41718" y="3473157"/>
            <a:ext cx="189865" cy="273050"/>
          </a:xfrm>
          <a:custGeom>
            <a:avLst/>
            <a:gdLst/>
            <a:ahLst/>
            <a:cxnLst/>
            <a:rect l="l" t="t" r="r" b="b"/>
            <a:pathLst>
              <a:path w="189865" h="273050">
                <a:moveTo>
                  <a:pt x="189331" y="225831"/>
                </a:moveTo>
                <a:lnTo>
                  <a:pt x="52590" y="225831"/>
                </a:lnTo>
                <a:lnTo>
                  <a:pt x="52590" y="154774"/>
                </a:lnTo>
                <a:lnTo>
                  <a:pt x="167068" y="154774"/>
                </a:lnTo>
                <a:lnTo>
                  <a:pt x="167068" y="111645"/>
                </a:lnTo>
                <a:lnTo>
                  <a:pt x="52590" y="111645"/>
                </a:lnTo>
                <a:lnTo>
                  <a:pt x="52590" y="46939"/>
                </a:lnTo>
                <a:lnTo>
                  <a:pt x="185483" y="46939"/>
                </a:lnTo>
                <a:lnTo>
                  <a:pt x="185483" y="0"/>
                </a:lnTo>
                <a:lnTo>
                  <a:pt x="0" y="0"/>
                </a:lnTo>
                <a:lnTo>
                  <a:pt x="0" y="46939"/>
                </a:lnTo>
                <a:lnTo>
                  <a:pt x="0" y="111645"/>
                </a:lnTo>
                <a:lnTo>
                  <a:pt x="0" y="154774"/>
                </a:lnTo>
                <a:lnTo>
                  <a:pt x="0" y="225831"/>
                </a:lnTo>
                <a:lnTo>
                  <a:pt x="0" y="272770"/>
                </a:lnTo>
                <a:lnTo>
                  <a:pt x="189331" y="272770"/>
                </a:lnTo>
                <a:lnTo>
                  <a:pt x="189331" y="225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7932" y="3885774"/>
            <a:ext cx="195983" cy="2296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8083" y="3885774"/>
            <a:ext cx="194650" cy="227051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5559531" y="3885774"/>
            <a:ext cx="36830" cy="227329"/>
          </a:xfrm>
          <a:custGeom>
            <a:avLst/>
            <a:gdLst/>
            <a:ahLst/>
            <a:cxnLst/>
            <a:rect l="l" t="t" r="r" b="b"/>
            <a:pathLst>
              <a:path w="36829" h="227329">
                <a:moveTo>
                  <a:pt x="36833" y="0"/>
                </a:moveTo>
                <a:lnTo>
                  <a:pt x="0" y="0"/>
                </a:lnTo>
                <a:lnTo>
                  <a:pt x="0" y="227051"/>
                </a:lnTo>
                <a:lnTo>
                  <a:pt x="36833" y="227051"/>
                </a:lnTo>
                <a:lnTo>
                  <a:pt x="368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9496" y="3885774"/>
            <a:ext cx="213058" cy="22705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936996" y="3885476"/>
            <a:ext cx="156845" cy="227329"/>
          </a:xfrm>
          <a:custGeom>
            <a:avLst/>
            <a:gdLst/>
            <a:ahLst/>
            <a:cxnLst/>
            <a:rect l="l" t="t" r="r" b="b"/>
            <a:pathLst>
              <a:path w="156845" h="227329">
                <a:moveTo>
                  <a:pt x="156514" y="195376"/>
                </a:moveTo>
                <a:lnTo>
                  <a:pt x="35547" y="195376"/>
                </a:lnTo>
                <a:lnTo>
                  <a:pt x="35547" y="126873"/>
                </a:lnTo>
                <a:lnTo>
                  <a:pt x="138112" y="126873"/>
                </a:lnTo>
                <a:lnTo>
                  <a:pt x="138112" y="97688"/>
                </a:lnTo>
                <a:lnTo>
                  <a:pt x="35547" y="97688"/>
                </a:lnTo>
                <a:lnTo>
                  <a:pt x="35547" y="31724"/>
                </a:lnTo>
                <a:lnTo>
                  <a:pt x="153885" y="31724"/>
                </a:lnTo>
                <a:lnTo>
                  <a:pt x="153885" y="0"/>
                </a:lnTo>
                <a:lnTo>
                  <a:pt x="0" y="0"/>
                </a:lnTo>
                <a:lnTo>
                  <a:pt x="0" y="31724"/>
                </a:lnTo>
                <a:lnTo>
                  <a:pt x="0" y="97688"/>
                </a:lnTo>
                <a:lnTo>
                  <a:pt x="0" y="126873"/>
                </a:lnTo>
                <a:lnTo>
                  <a:pt x="0" y="195376"/>
                </a:lnTo>
                <a:lnTo>
                  <a:pt x="0" y="227101"/>
                </a:lnTo>
                <a:lnTo>
                  <a:pt x="156514" y="227101"/>
                </a:lnTo>
                <a:lnTo>
                  <a:pt x="156514" y="1953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5924" y="3885774"/>
            <a:ext cx="178820" cy="22705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97338" y="3884462"/>
            <a:ext cx="177592" cy="230987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6645933" y="3885774"/>
            <a:ext cx="36830" cy="227329"/>
          </a:xfrm>
          <a:custGeom>
            <a:avLst/>
            <a:gdLst/>
            <a:ahLst/>
            <a:cxnLst/>
            <a:rect l="l" t="t" r="r" b="b"/>
            <a:pathLst>
              <a:path w="36829" h="227329">
                <a:moveTo>
                  <a:pt x="36815" y="0"/>
                </a:moveTo>
                <a:lnTo>
                  <a:pt x="0" y="0"/>
                </a:lnTo>
                <a:lnTo>
                  <a:pt x="0" y="227051"/>
                </a:lnTo>
                <a:lnTo>
                  <a:pt x="36815" y="227051"/>
                </a:lnTo>
                <a:lnTo>
                  <a:pt x="368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748492" y="3885473"/>
            <a:ext cx="438150" cy="227965"/>
            <a:chOff x="6748492" y="3885473"/>
            <a:chExt cx="438150" cy="227965"/>
          </a:xfrm>
        </p:grpSpPr>
        <p:sp>
          <p:nvSpPr>
            <p:cNvPr id="23" name="object 23"/>
            <p:cNvSpPr/>
            <p:nvPr/>
          </p:nvSpPr>
          <p:spPr>
            <a:xfrm>
              <a:off x="6748488" y="3885476"/>
              <a:ext cx="188595" cy="227329"/>
            </a:xfrm>
            <a:custGeom>
              <a:avLst/>
              <a:gdLst/>
              <a:ahLst/>
              <a:cxnLst/>
              <a:rect l="l" t="t" r="r" b="b"/>
              <a:pathLst>
                <a:path w="188595" h="227329">
                  <a:moveTo>
                    <a:pt x="188112" y="0"/>
                  </a:moveTo>
                  <a:lnTo>
                    <a:pt x="0" y="0"/>
                  </a:lnTo>
                  <a:lnTo>
                    <a:pt x="0" y="31724"/>
                  </a:lnTo>
                  <a:lnTo>
                    <a:pt x="76263" y="31724"/>
                  </a:lnTo>
                  <a:lnTo>
                    <a:pt x="76263" y="227101"/>
                  </a:lnTo>
                  <a:lnTo>
                    <a:pt x="113080" y="227101"/>
                  </a:lnTo>
                  <a:lnTo>
                    <a:pt x="113080" y="31724"/>
                  </a:lnTo>
                  <a:lnTo>
                    <a:pt x="188112" y="31724"/>
                  </a:lnTo>
                  <a:lnTo>
                    <a:pt x="18811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79906" y="3885774"/>
              <a:ext cx="206519" cy="227051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6755" y="1122294"/>
            <a:ext cx="2477473" cy="2075835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4851948" y="4330674"/>
            <a:ext cx="2486025" cy="17145"/>
          </a:xfrm>
          <a:custGeom>
            <a:avLst/>
            <a:gdLst/>
            <a:ahLst/>
            <a:cxnLst/>
            <a:rect l="l" t="t" r="r" b="b"/>
            <a:pathLst>
              <a:path w="2486025" h="17145">
                <a:moveTo>
                  <a:pt x="1242799" y="0"/>
                </a:moveTo>
                <a:lnTo>
                  <a:pt x="989861" y="984"/>
                </a:lnTo>
                <a:lnTo>
                  <a:pt x="722064" y="3936"/>
                </a:lnTo>
                <a:lnTo>
                  <a:pt x="0" y="7872"/>
                </a:lnTo>
                <a:lnTo>
                  <a:pt x="0" y="9184"/>
                </a:lnTo>
                <a:lnTo>
                  <a:pt x="97626" y="9337"/>
                </a:lnTo>
                <a:lnTo>
                  <a:pt x="989861" y="16237"/>
                </a:lnTo>
                <a:lnTo>
                  <a:pt x="1341478" y="16910"/>
                </a:lnTo>
                <a:lnTo>
                  <a:pt x="2485774" y="9184"/>
                </a:lnTo>
                <a:lnTo>
                  <a:pt x="2485774" y="7872"/>
                </a:lnTo>
                <a:lnTo>
                  <a:pt x="2433839" y="7834"/>
                </a:lnTo>
                <a:lnTo>
                  <a:pt x="1765059" y="3936"/>
                </a:lnTo>
                <a:lnTo>
                  <a:pt x="1496566" y="984"/>
                </a:lnTo>
                <a:lnTo>
                  <a:pt x="124279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6368796"/>
            <a:ext cx="12192000" cy="489584"/>
          </a:xfrm>
          <a:custGeom>
            <a:avLst/>
            <a:gdLst/>
            <a:ahLst/>
            <a:cxnLst/>
            <a:rect l="l" t="t" r="r" b="b"/>
            <a:pathLst>
              <a:path w="12192000" h="489584">
                <a:moveTo>
                  <a:pt x="12192000" y="0"/>
                </a:moveTo>
                <a:lnTo>
                  <a:pt x="0" y="0"/>
                </a:lnTo>
                <a:lnTo>
                  <a:pt x="0" y="489203"/>
                </a:lnTo>
                <a:lnTo>
                  <a:pt x="12192000" y="489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B90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290440" y="5290515"/>
            <a:ext cx="37287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none" dirty="0">
                <a:solidFill>
                  <a:srgbClr val="F1F1F1"/>
                </a:solidFill>
              </a:rPr>
              <a:t>Purchasing</a:t>
            </a:r>
            <a:r>
              <a:rPr sz="3200" u="none" spc="-90" dirty="0">
                <a:solidFill>
                  <a:srgbClr val="F1F1F1"/>
                </a:solidFill>
              </a:rPr>
              <a:t> </a:t>
            </a:r>
            <a:r>
              <a:rPr sz="3200" u="none" spc="-10" dirty="0">
                <a:solidFill>
                  <a:srgbClr val="F1F1F1"/>
                </a:solidFill>
              </a:rPr>
              <a:t>Services</a:t>
            </a:r>
            <a:endParaRPr sz="3200"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77695" cy="6858000"/>
            <a:chOff x="0" y="0"/>
            <a:chExt cx="187769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43610" cy="6858000"/>
            </a:xfrm>
            <a:custGeom>
              <a:avLst/>
              <a:gdLst/>
              <a:ahLst/>
              <a:cxnLst/>
              <a:rect l="l" t="t" r="r" b="b"/>
              <a:pathLst>
                <a:path w="943610" h="6858000">
                  <a:moveTo>
                    <a:pt x="9433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43356" y="6858000"/>
                  </a:lnTo>
                  <a:lnTo>
                    <a:pt x="943356" y="0"/>
                  </a:lnTo>
                  <a:close/>
                </a:path>
              </a:pathLst>
            </a:custGeom>
            <a:solidFill>
              <a:srgbClr val="B90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6" y="6533577"/>
              <a:ext cx="621497" cy="1624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231" y="5975943"/>
              <a:ext cx="550391" cy="454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81100"/>
              <a:ext cx="1877567" cy="36210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254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70" dirty="0"/>
              <a:t> </a:t>
            </a:r>
            <a:r>
              <a:rPr sz="2400" dirty="0"/>
              <a:t>Move</a:t>
            </a:r>
            <a:r>
              <a:rPr sz="2400" spc="-80" dirty="0"/>
              <a:t> </a:t>
            </a:r>
            <a:r>
              <a:rPr sz="2400" dirty="0"/>
              <a:t>Request</a:t>
            </a:r>
            <a:r>
              <a:rPr sz="2400" spc="-55" dirty="0"/>
              <a:t> </a:t>
            </a:r>
            <a:r>
              <a:rPr sz="2400" dirty="0"/>
              <a:t>-</a:t>
            </a:r>
            <a:r>
              <a:rPr sz="2400" spc="-85" dirty="0"/>
              <a:t> </a:t>
            </a:r>
            <a:r>
              <a:rPr sz="2400" dirty="0"/>
              <a:t>Required</a:t>
            </a:r>
            <a:r>
              <a:rPr sz="2400" spc="-55" dirty="0"/>
              <a:t> </a:t>
            </a:r>
            <a:r>
              <a:rPr sz="2400" spc="-10" dirty="0"/>
              <a:t>Information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384172" y="1114805"/>
            <a:ext cx="9720580" cy="295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gather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Tag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Number.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pictures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tag.</a:t>
            </a:r>
            <a:endParaRPr sz="1600">
              <a:latin typeface="Arial"/>
              <a:cs typeface="Arial"/>
            </a:endParaRPr>
          </a:p>
          <a:p>
            <a:pPr marL="1269365" lvl="2" indent="-342265">
              <a:lnSpc>
                <a:spcPct val="100000"/>
              </a:lnSpc>
              <a:buChar char="•"/>
              <a:tabLst>
                <a:tab pos="12693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placed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$5,000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move.</a:t>
            </a:r>
            <a:endParaRPr sz="1600">
              <a:latin typeface="Arial"/>
              <a:cs typeface="Arial"/>
            </a:endParaRPr>
          </a:p>
          <a:p>
            <a:pPr marL="1269365" lvl="2" indent="-342265">
              <a:lnSpc>
                <a:spcPct val="100000"/>
              </a:lnSpc>
              <a:buChar char="•"/>
              <a:tabLst>
                <a:tab pos="12693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Electronics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tag.</a:t>
            </a:r>
            <a:endParaRPr sz="1600">
              <a:latin typeface="Arial"/>
              <a:cs typeface="Arial"/>
            </a:endParaRPr>
          </a:p>
          <a:p>
            <a:pPr marL="1269365" lvl="2" indent="-342265">
              <a:lnSpc>
                <a:spcPct val="100000"/>
              </a:lnSpc>
              <a:buChar char="•"/>
              <a:tabLst>
                <a:tab pos="12693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Older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furniture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tag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(e.g.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cabinets,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bookcases,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etc.)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item(s).</a:t>
            </a:r>
            <a:endParaRPr sz="1600">
              <a:latin typeface="Arial"/>
              <a:cs typeface="Arial"/>
            </a:endParaRPr>
          </a:p>
          <a:p>
            <a:pPr marL="1269365" lvl="2" indent="-342265">
              <a:lnSpc>
                <a:spcPct val="100000"/>
              </a:lnSpc>
              <a:buChar char="•"/>
              <a:tabLst>
                <a:tab pos="12693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B450.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quantity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placed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pickup.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e.g.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RB-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239)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to.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e.g.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TC-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778)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5"/>
              </a:spcBef>
              <a:buClr>
                <a:srgbClr val="FFFFFF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gathered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ready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starting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filling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3" y="2596895"/>
            <a:ext cx="10913364" cy="35615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21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B450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Move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Request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BSU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Inventory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Tags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2033142" y="1206449"/>
            <a:ext cx="8976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Examples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Tags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687476"/>
            <a:ext cx="5109845" cy="395859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drop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down.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Date-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filling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form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Preferred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endParaRPr sz="1600">
              <a:latin typeface="Arial"/>
              <a:cs typeface="Arial"/>
            </a:endParaRPr>
          </a:p>
          <a:p>
            <a:pPr marL="984885" marR="109855" lvl="1" indent="-287020">
              <a:lnSpc>
                <a:spcPts val="1730"/>
              </a:lnSpc>
              <a:spcBef>
                <a:spcPts val="53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latest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happen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7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2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Department-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requesting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Note</a:t>
            </a:r>
            <a:endParaRPr sz="1600">
              <a:latin typeface="Arial"/>
              <a:cs typeface="Arial"/>
            </a:endParaRPr>
          </a:p>
          <a:p>
            <a:pPr marL="984885" marR="97155" lvl="1" indent="-287020">
              <a:lnSpc>
                <a:spcPts val="1730"/>
              </a:lnSpc>
              <a:spcBef>
                <a:spcPts val="53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anything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move.</a:t>
            </a:r>
            <a:endParaRPr sz="1600">
              <a:latin typeface="Arial"/>
              <a:cs typeface="Arial"/>
            </a:endParaRPr>
          </a:p>
          <a:p>
            <a:pPr marL="984885" marR="5080" lvl="1" indent="-287020">
              <a:lnSpc>
                <a:spcPts val="1730"/>
              </a:lnSpc>
              <a:spcBef>
                <a:spcPts val="50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give,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easier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done.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465" y="200659"/>
            <a:ext cx="562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110" dirty="0"/>
              <a:t> </a:t>
            </a:r>
            <a:r>
              <a:rPr sz="2400" spc="-135" dirty="0"/>
              <a:t>To</a:t>
            </a:r>
            <a:r>
              <a:rPr sz="2400" spc="-30" dirty="0"/>
              <a:t> </a:t>
            </a:r>
            <a:r>
              <a:rPr sz="2400" dirty="0"/>
              <a:t>Fill</a:t>
            </a:r>
            <a:r>
              <a:rPr sz="2400" spc="-50" dirty="0"/>
              <a:t> </a:t>
            </a:r>
            <a:r>
              <a:rPr sz="2400" dirty="0"/>
              <a:t>Out</a:t>
            </a:r>
            <a:r>
              <a:rPr sz="2400" spc="-100" dirty="0"/>
              <a:t> </a:t>
            </a:r>
            <a:r>
              <a:rPr sz="2400" spc="-40" dirty="0"/>
              <a:t>Your</a:t>
            </a:r>
            <a:r>
              <a:rPr sz="2400" spc="-50" dirty="0"/>
              <a:t> </a:t>
            </a:r>
            <a:r>
              <a:rPr sz="2400" dirty="0"/>
              <a:t>B450</a:t>
            </a:r>
            <a:r>
              <a:rPr sz="2400" spc="-45" dirty="0"/>
              <a:t> </a:t>
            </a:r>
            <a:r>
              <a:rPr sz="2400" dirty="0"/>
              <a:t>Move</a:t>
            </a:r>
            <a:r>
              <a:rPr sz="2400" spc="-55" dirty="0"/>
              <a:t> </a:t>
            </a:r>
            <a:r>
              <a:rPr sz="2400" spc="-10" dirty="0"/>
              <a:t>Request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7395" y="833627"/>
            <a:ext cx="5486400" cy="54193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917836"/>
            <a:ext cx="10050145" cy="29140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1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preferred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completion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like</a:t>
            </a:r>
            <a:r>
              <a:rPr sz="1600" u="none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service.</a:t>
            </a:r>
            <a:endParaRPr sz="1600">
              <a:latin typeface="Arial"/>
              <a:cs typeface="Arial"/>
            </a:endParaRPr>
          </a:p>
          <a:p>
            <a:pPr marL="299085" marR="483234" indent="-287020">
              <a:lnSpc>
                <a:spcPts val="1730"/>
              </a:lnSpc>
              <a:spcBef>
                <a:spcPts val="1019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preferred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completion,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submission.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getting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ASAP.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preferred date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completion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helps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preferred</a:t>
            </a:r>
            <a:r>
              <a:rPr sz="16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ONLY.</a:t>
            </a:r>
            <a:endParaRPr sz="1600">
              <a:latin typeface="Arial"/>
              <a:cs typeface="Arial"/>
            </a:endParaRPr>
          </a:p>
          <a:p>
            <a:pPr marL="698500" marR="219075" lvl="1" indent="-228600">
              <a:lnSpc>
                <a:spcPts val="1730"/>
              </a:lnSpc>
              <a:spcBef>
                <a:spcPts val="5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cannot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guarantee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try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completed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date.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ts val="1800"/>
              </a:lnSpc>
              <a:spcBef>
                <a:spcPts val="78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leave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deem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ts val="18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smoother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process.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55" dirty="0"/>
              <a:t> </a:t>
            </a:r>
            <a:r>
              <a:rPr sz="2400" dirty="0"/>
              <a:t>Move</a:t>
            </a:r>
            <a:r>
              <a:rPr sz="2400" spc="-65" dirty="0"/>
              <a:t> </a:t>
            </a:r>
            <a:r>
              <a:rPr sz="2400" dirty="0"/>
              <a:t>Request</a:t>
            </a:r>
            <a:r>
              <a:rPr sz="2400" spc="-45" dirty="0"/>
              <a:t> </a:t>
            </a:r>
            <a:r>
              <a:rPr sz="2400" dirty="0"/>
              <a:t>–</a:t>
            </a:r>
            <a:r>
              <a:rPr sz="2400" spc="-70" dirty="0"/>
              <a:t> </a:t>
            </a:r>
            <a:r>
              <a:rPr sz="2400" dirty="0"/>
              <a:t>Preferred</a:t>
            </a:r>
            <a:r>
              <a:rPr sz="2400" spc="-60" dirty="0"/>
              <a:t> </a:t>
            </a:r>
            <a:r>
              <a:rPr sz="2400" dirty="0"/>
              <a:t>Date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60" dirty="0"/>
              <a:t> </a:t>
            </a:r>
            <a:r>
              <a:rPr sz="2400" spc="-10" dirty="0"/>
              <a:t>Completion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6991" y="4701540"/>
            <a:ext cx="3938016" cy="13350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824636"/>
            <a:ext cx="10083165" cy="304546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information.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</a:tabLst>
            </a:pP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Such </a:t>
            </a:r>
            <a:r>
              <a:rPr sz="16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as: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Certain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times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available.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unavailable.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already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moved.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characters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field.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space,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available.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checkout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(On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SciQuest).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comments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(On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SciQuest).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16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11557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Services,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9219" y="253695"/>
            <a:ext cx="91427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95" dirty="0"/>
              <a:t> </a:t>
            </a:r>
            <a:r>
              <a:rPr sz="2400" dirty="0"/>
              <a:t>Move</a:t>
            </a:r>
            <a:r>
              <a:rPr sz="2400" spc="-70" dirty="0"/>
              <a:t> </a:t>
            </a:r>
            <a:r>
              <a:rPr sz="2400" dirty="0"/>
              <a:t>Request</a:t>
            </a:r>
            <a:r>
              <a:rPr sz="2400" spc="-50" dirty="0"/>
              <a:t> </a:t>
            </a:r>
            <a:r>
              <a:rPr sz="2400" dirty="0"/>
              <a:t>-</a:t>
            </a:r>
            <a:r>
              <a:rPr sz="2400" spc="-165" dirty="0"/>
              <a:t> </a:t>
            </a:r>
            <a:r>
              <a:rPr sz="2400" dirty="0"/>
              <a:t>Additional</a:t>
            </a:r>
            <a:r>
              <a:rPr sz="2400" spc="-50" dirty="0"/>
              <a:t> </a:t>
            </a:r>
            <a:r>
              <a:rPr sz="2400" dirty="0"/>
              <a:t>Notes/Long</a:t>
            </a:r>
            <a:r>
              <a:rPr sz="2400" spc="-60" dirty="0"/>
              <a:t> </a:t>
            </a:r>
            <a:r>
              <a:rPr sz="2400" dirty="0"/>
              <a:t>Storage</a:t>
            </a:r>
            <a:r>
              <a:rPr sz="2400" spc="-70" dirty="0"/>
              <a:t> </a:t>
            </a:r>
            <a:r>
              <a:rPr sz="2400" dirty="0"/>
              <a:t>Purpose</a:t>
            </a:r>
            <a:r>
              <a:rPr sz="2400" spc="-65" dirty="0"/>
              <a:t> </a:t>
            </a:r>
            <a:r>
              <a:rPr sz="2400" spc="-10" dirty="0"/>
              <a:t>Field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1580" y="4539996"/>
            <a:ext cx="10602468" cy="15529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5284" y="121920"/>
              <a:ext cx="1482089" cy="704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8144" y="149352"/>
              <a:ext cx="1454658" cy="6774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8164" y="541019"/>
              <a:ext cx="6011418" cy="800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6844" y="121920"/>
              <a:ext cx="921258" cy="7048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9703" y="149352"/>
              <a:ext cx="893826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2915" y="121920"/>
              <a:ext cx="649986" cy="7048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65776" y="149352"/>
              <a:ext cx="622553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2371" y="121920"/>
              <a:ext cx="1344929" cy="7048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85232" y="149352"/>
              <a:ext cx="1317497" cy="6774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63640" y="121920"/>
              <a:ext cx="599693" cy="7048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86500" y="149352"/>
              <a:ext cx="572261" cy="6774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6623" y="121920"/>
              <a:ext cx="515861" cy="7048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39483" y="149352"/>
              <a:ext cx="488429" cy="6774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01968" y="121920"/>
              <a:ext cx="939546" cy="7048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24828" y="149352"/>
              <a:ext cx="912114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93280" y="121920"/>
              <a:ext cx="649985" cy="704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16140" y="149352"/>
              <a:ext cx="622553" cy="6774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12735" y="121920"/>
              <a:ext cx="1733550" cy="7048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35595" y="149352"/>
              <a:ext cx="1706118" cy="6774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04147" y="121920"/>
              <a:ext cx="988313" cy="7048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27007" y="149352"/>
              <a:ext cx="960881" cy="677418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65" dirty="0"/>
              <a:t> </a:t>
            </a:r>
            <a:r>
              <a:rPr sz="2400" dirty="0"/>
              <a:t>Move</a:t>
            </a:r>
            <a:r>
              <a:rPr sz="2400" spc="-75" dirty="0"/>
              <a:t> </a:t>
            </a:r>
            <a:r>
              <a:rPr sz="2400" dirty="0"/>
              <a:t>Request</a:t>
            </a:r>
            <a:r>
              <a:rPr sz="2400" spc="-60" dirty="0"/>
              <a:t> </a:t>
            </a:r>
            <a:r>
              <a:rPr sz="2400" dirty="0"/>
              <a:t>–</a:t>
            </a:r>
            <a:r>
              <a:rPr sz="2400" spc="-85" dirty="0"/>
              <a:t> </a:t>
            </a:r>
            <a:r>
              <a:rPr sz="2400" dirty="0"/>
              <a:t>Item</a:t>
            </a:r>
            <a:r>
              <a:rPr sz="2400" spc="-85" dirty="0"/>
              <a:t> </a:t>
            </a:r>
            <a:r>
              <a:rPr sz="2400" dirty="0"/>
              <a:t>Description</a:t>
            </a:r>
            <a:r>
              <a:rPr sz="2400" spc="-55" dirty="0"/>
              <a:t> </a:t>
            </a:r>
            <a:r>
              <a:rPr sz="2400" spc="-10" dirty="0"/>
              <a:t>field</a:t>
            </a:r>
            <a:endParaRPr sz="240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1724914" y="872300"/>
            <a:ext cx="9876155" cy="403415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field.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(Additional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slide)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description.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7562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quantity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requesting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item.</a:t>
            </a:r>
            <a:endParaRPr sz="1600">
              <a:latin typeface="Arial"/>
              <a:cs typeface="Arial"/>
            </a:endParaRPr>
          </a:p>
          <a:p>
            <a:pPr marL="1213485" marR="253365" lvl="2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315531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example: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steel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metal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desks,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drawer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filing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cabinets,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magazines,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boxes 	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hanging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folders.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MUST</a:t>
            </a:r>
            <a:r>
              <a:rPr sz="1600" u="none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field.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2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cannot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miscellaneous.</a:t>
            </a:r>
            <a:endParaRPr sz="1600">
              <a:latin typeface="Arial"/>
              <a:cs typeface="Arial"/>
            </a:endParaRPr>
          </a:p>
          <a:p>
            <a:pPr marL="1213485" marR="5080" lvl="2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12134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miscellaneous,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rejected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information.</a:t>
            </a:r>
            <a:endParaRPr sz="1600">
              <a:latin typeface="Arial"/>
              <a:cs typeface="Arial"/>
            </a:endParaRPr>
          </a:p>
          <a:p>
            <a:pPr marL="1213485" lvl="2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12134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notes/long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purpose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want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moved.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supporting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information;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e.g.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times,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numbers.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reject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905662"/>
            <a:ext cx="4162425" cy="46158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0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Number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asset</a:t>
            </a:r>
            <a:endParaRPr sz="1600">
              <a:latin typeface="Arial"/>
              <a:cs typeface="Arial"/>
            </a:endParaRPr>
          </a:p>
          <a:p>
            <a:pPr marL="299085" marR="208279" indent="-287020">
              <a:lnSpc>
                <a:spcPts val="1730"/>
              </a:lnSpc>
              <a:spcBef>
                <a:spcPts val="103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requesting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7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1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present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10"/>
              </a:spcBef>
              <a:buChar char="•"/>
              <a:tabLst>
                <a:tab pos="2990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1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endParaRPr sz="1600">
              <a:latin typeface="Arial"/>
              <a:cs typeface="Arial"/>
            </a:endParaRPr>
          </a:p>
          <a:p>
            <a:pPr marL="984885" marR="168275" lvl="1" indent="-287020">
              <a:lnSpc>
                <a:spcPts val="1730"/>
              </a:lnSpc>
              <a:spcBef>
                <a:spcPts val="51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room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9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going</a:t>
            </a:r>
            <a:endParaRPr sz="1600">
              <a:latin typeface="Arial"/>
              <a:cs typeface="Arial"/>
            </a:endParaRPr>
          </a:p>
          <a:p>
            <a:pPr marL="984885" marR="191135" lvl="1" indent="-287020">
              <a:lnSpc>
                <a:spcPts val="1730"/>
              </a:lnSpc>
              <a:spcBef>
                <a:spcPts val="53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room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ts val="1825"/>
              </a:lnSpc>
              <a:spcBef>
                <a:spcPts val="77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Operational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Location-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out.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5794" y="207975"/>
            <a:ext cx="5626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100" dirty="0"/>
              <a:t> </a:t>
            </a:r>
            <a:r>
              <a:rPr sz="2400" spc="-140" dirty="0"/>
              <a:t>To</a:t>
            </a:r>
            <a:r>
              <a:rPr sz="2400" spc="-25" dirty="0"/>
              <a:t> </a:t>
            </a:r>
            <a:r>
              <a:rPr sz="2400" dirty="0"/>
              <a:t>Fill</a:t>
            </a:r>
            <a:r>
              <a:rPr sz="2400" spc="-35" dirty="0"/>
              <a:t> </a:t>
            </a:r>
            <a:r>
              <a:rPr sz="2400" dirty="0"/>
              <a:t>Out</a:t>
            </a:r>
            <a:r>
              <a:rPr sz="2400" spc="-90" dirty="0"/>
              <a:t> </a:t>
            </a:r>
            <a:r>
              <a:rPr sz="2400" spc="-40" dirty="0"/>
              <a:t>Your</a:t>
            </a:r>
            <a:r>
              <a:rPr sz="2400" spc="-35" dirty="0"/>
              <a:t> </a:t>
            </a:r>
            <a:r>
              <a:rPr sz="2400" dirty="0"/>
              <a:t>B450</a:t>
            </a:r>
            <a:r>
              <a:rPr sz="2400" spc="-35" dirty="0"/>
              <a:t> </a:t>
            </a:r>
            <a:r>
              <a:rPr sz="2400" dirty="0"/>
              <a:t>Move</a:t>
            </a:r>
            <a:r>
              <a:rPr sz="2400" spc="-50" dirty="0"/>
              <a:t> </a:t>
            </a:r>
            <a:r>
              <a:rPr sz="2400" spc="-10" dirty="0"/>
              <a:t>Request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4979" y="1046988"/>
            <a:ext cx="6553200" cy="20208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930154"/>
            <a:ext cx="4298950" cy="18148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Go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button.</a:t>
            </a:r>
            <a:endParaRPr sz="1600">
              <a:latin typeface="Arial"/>
              <a:cs typeface="Arial"/>
            </a:endParaRPr>
          </a:p>
          <a:p>
            <a:pPr marL="984885" marR="153670" lvl="1" indent="-287020">
              <a:lnSpc>
                <a:spcPct val="90000"/>
              </a:lnSpc>
              <a:spcBef>
                <a:spcPts val="49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corner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drop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down.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ts val="1825"/>
              </a:lnSpc>
              <a:spcBef>
                <a:spcPts val="81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SciQuest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shopping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ts val="1825"/>
              </a:lnSpc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cart.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54707" y="51815"/>
            <a:ext cx="9221470" cy="848360"/>
            <a:chOff x="1854707" y="51815"/>
            <a:chExt cx="9221470" cy="848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4707" y="132588"/>
              <a:ext cx="659130" cy="7139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0615" y="163068"/>
              <a:ext cx="628650" cy="6835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7587" y="551688"/>
              <a:ext cx="8817102" cy="891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4163" y="132588"/>
              <a:ext cx="828294" cy="7139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0071" y="163068"/>
              <a:ext cx="797813" cy="6835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9651" y="132588"/>
              <a:ext cx="694182" cy="7139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5559" y="163068"/>
              <a:ext cx="663701" cy="6835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87979" y="132588"/>
              <a:ext cx="642366" cy="7139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13887" y="163068"/>
              <a:ext cx="611886" cy="6835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90671" y="132588"/>
              <a:ext cx="881634" cy="7139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16579" y="163068"/>
              <a:ext cx="851154" cy="6835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14927" y="132588"/>
              <a:ext cx="863346" cy="71399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40835" y="163068"/>
              <a:ext cx="832865" cy="68351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23943" y="132588"/>
              <a:ext cx="659129" cy="71399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9851" y="163068"/>
              <a:ext cx="628650" cy="68351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43400" y="132588"/>
              <a:ext cx="1506474" cy="71399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69307" y="163068"/>
              <a:ext cx="1475993" cy="68351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97067" y="132588"/>
              <a:ext cx="642365" cy="7139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22975" y="163068"/>
              <a:ext cx="611886" cy="6835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99760" y="132588"/>
              <a:ext cx="1337310" cy="71399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25667" y="163068"/>
              <a:ext cx="1306830" cy="6835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739" y="132588"/>
              <a:ext cx="694181" cy="71399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08648" y="163068"/>
              <a:ext cx="663701" cy="68351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14972" y="132588"/>
              <a:ext cx="614933" cy="7139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40879" y="163068"/>
              <a:ext cx="584441" cy="6835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90231" y="132588"/>
              <a:ext cx="880109" cy="7139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16139" y="163068"/>
              <a:ext cx="849629" cy="68351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16011" y="132588"/>
              <a:ext cx="1491233" cy="71399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741919" y="163068"/>
              <a:ext cx="1460753" cy="68351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767572" y="132588"/>
              <a:ext cx="930401" cy="71399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793479" y="163068"/>
              <a:ext cx="899922" cy="68351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342119" y="132588"/>
              <a:ext cx="659129" cy="71399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368027" y="163068"/>
              <a:ext cx="628650" cy="68351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561576" y="132588"/>
              <a:ext cx="778001" cy="71399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587483" y="163068"/>
              <a:ext cx="747522" cy="68351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861803" y="51815"/>
              <a:ext cx="1213866" cy="84810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887712" y="83819"/>
              <a:ext cx="1183386" cy="816101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074291" y="193294"/>
            <a:ext cx="876998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50" dirty="0"/>
              <a:t> </a:t>
            </a:r>
            <a:r>
              <a:rPr sz="2400" dirty="0"/>
              <a:t>to</a:t>
            </a:r>
            <a:r>
              <a:rPr sz="2400" spc="-65" dirty="0"/>
              <a:t> </a:t>
            </a:r>
            <a:r>
              <a:rPr sz="2400" dirty="0"/>
              <a:t>Start</a:t>
            </a:r>
            <a:r>
              <a:rPr sz="2400" spc="-70" dirty="0"/>
              <a:t> </a:t>
            </a:r>
            <a:r>
              <a:rPr sz="2400" dirty="0"/>
              <a:t>the</a:t>
            </a:r>
            <a:r>
              <a:rPr sz="2400" spc="-50" dirty="0"/>
              <a:t> </a:t>
            </a:r>
            <a:r>
              <a:rPr sz="2400" dirty="0"/>
              <a:t>Checkout</a:t>
            </a:r>
            <a:r>
              <a:rPr sz="2400" spc="-40" dirty="0"/>
              <a:t> </a:t>
            </a:r>
            <a:r>
              <a:rPr sz="2400" dirty="0"/>
              <a:t>Process</a:t>
            </a:r>
            <a:r>
              <a:rPr sz="2400" spc="-55" dirty="0"/>
              <a:t> </a:t>
            </a:r>
            <a:r>
              <a:rPr sz="2400" dirty="0"/>
              <a:t>of</a:t>
            </a:r>
            <a:r>
              <a:rPr sz="2400" spc="-105" dirty="0"/>
              <a:t> </a:t>
            </a:r>
            <a:r>
              <a:rPr sz="2400" spc="-40" dirty="0"/>
              <a:t>Your</a:t>
            </a:r>
            <a:r>
              <a:rPr sz="2400" spc="-50" dirty="0"/>
              <a:t> </a:t>
            </a:r>
            <a:r>
              <a:rPr sz="2400" dirty="0"/>
              <a:t>B450</a:t>
            </a:r>
            <a:r>
              <a:rPr sz="2400" spc="-50" dirty="0"/>
              <a:t> </a:t>
            </a:r>
            <a:r>
              <a:rPr sz="2400" dirty="0"/>
              <a:t>Move</a:t>
            </a:r>
            <a:r>
              <a:rPr sz="2400" spc="-70" dirty="0"/>
              <a:t> </a:t>
            </a:r>
            <a:r>
              <a:rPr sz="2400" spc="-10" dirty="0"/>
              <a:t>Req</a:t>
            </a:r>
            <a:r>
              <a:rPr sz="2900" spc="-10" dirty="0"/>
              <a:t>uest</a:t>
            </a:r>
            <a:endParaRPr sz="2900"/>
          </a:p>
        </p:txBody>
      </p:sp>
      <p:pic>
        <p:nvPicPr>
          <p:cNvPr id="42" name="object 4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745479" y="964691"/>
            <a:ext cx="6446520" cy="5324856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935888"/>
            <a:ext cx="5433695" cy="71755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05"/>
              </a:spcBef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SciQuest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cart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screen.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Proceed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Checkout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Assign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Cart.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23132" y="135636"/>
            <a:ext cx="5260340" cy="704850"/>
            <a:chOff x="3723132" y="135636"/>
            <a:chExt cx="5260340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3132" y="135636"/>
              <a:ext cx="649986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7516" y="163068"/>
              <a:ext cx="622553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6012" y="554736"/>
              <a:ext cx="4894326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2588" y="135636"/>
              <a:ext cx="1497330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6972" y="163068"/>
              <a:ext cx="1469898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0160" y="135636"/>
              <a:ext cx="605789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4544" y="163068"/>
              <a:ext cx="578358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5420" y="135636"/>
              <a:ext cx="870965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89804" y="163068"/>
              <a:ext cx="843534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91200" y="135636"/>
              <a:ext cx="1482090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5583" y="163068"/>
              <a:ext cx="1454658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42760" y="135636"/>
              <a:ext cx="921257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67144" y="163068"/>
              <a:ext cx="893826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18832" y="135636"/>
              <a:ext cx="649985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43216" y="163068"/>
              <a:ext cx="622553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38288" y="135636"/>
              <a:ext cx="1344929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62672" y="163068"/>
              <a:ext cx="1317498" cy="677417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719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Checkout</a:t>
            </a:r>
            <a:r>
              <a:rPr sz="2400" spc="-120" dirty="0"/>
              <a:t> </a:t>
            </a:r>
            <a:r>
              <a:rPr sz="2400" spc="-40" dirty="0"/>
              <a:t>Your</a:t>
            </a:r>
            <a:r>
              <a:rPr sz="2400" spc="-90" dirty="0"/>
              <a:t> </a:t>
            </a:r>
            <a:r>
              <a:rPr sz="2400" dirty="0"/>
              <a:t>B450</a:t>
            </a:r>
            <a:r>
              <a:rPr sz="2400" spc="-85" dirty="0"/>
              <a:t> </a:t>
            </a:r>
            <a:r>
              <a:rPr sz="2400" dirty="0"/>
              <a:t>Move</a:t>
            </a:r>
            <a:r>
              <a:rPr sz="2400" spc="-90" dirty="0"/>
              <a:t> </a:t>
            </a:r>
            <a:r>
              <a:rPr sz="2400" spc="-10" dirty="0"/>
              <a:t>Request</a:t>
            </a:r>
            <a:endParaRPr sz="2400"/>
          </a:p>
        </p:txBody>
      </p:sp>
      <p:grpSp>
        <p:nvGrpSpPr>
          <p:cNvPr id="22" name="object 22"/>
          <p:cNvGrpSpPr/>
          <p:nvPr/>
        </p:nvGrpSpPr>
        <p:grpSpPr>
          <a:xfrm>
            <a:off x="1222247" y="1269746"/>
            <a:ext cx="10288905" cy="4949825"/>
            <a:chOff x="1222247" y="1269746"/>
            <a:chExt cx="10288905" cy="4949825"/>
          </a:xfrm>
        </p:grpSpPr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2247" y="2084832"/>
              <a:ext cx="10288524" cy="41346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592696" y="1269746"/>
              <a:ext cx="2500630" cy="2764790"/>
            </a:xfrm>
            <a:custGeom>
              <a:avLst/>
              <a:gdLst/>
              <a:ahLst/>
              <a:cxnLst/>
              <a:rect l="l" t="t" r="r" b="b"/>
              <a:pathLst>
                <a:path w="2500629" h="2764790">
                  <a:moveTo>
                    <a:pt x="2444278" y="2712364"/>
                  </a:moveTo>
                  <a:lnTo>
                    <a:pt x="2420747" y="2733674"/>
                  </a:lnTo>
                  <a:lnTo>
                    <a:pt x="2500122" y="2764662"/>
                  </a:lnTo>
                  <a:lnTo>
                    <a:pt x="2488179" y="2721736"/>
                  </a:lnTo>
                  <a:lnTo>
                    <a:pt x="2452751" y="2721736"/>
                  </a:lnTo>
                  <a:lnTo>
                    <a:pt x="2444278" y="2712364"/>
                  </a:lnTo>
                  <a:close/>
                </a:path>
                <a:path w="2500629" h="2764790">
                  <a:moveTo>
                    <a:pt x="2453744" y="2703791"/>
                  </a:moveTo>
                  <a:lnTo>
                    <a:pt x="2444278" y="2712364"/>
                  </a:lnTo>
                  <a:lnTo>
                    <a:pt x="2452751" y="2721736"/>
                  </a:lnTo>
                  <a:lnTo>
                    <a:pt x="2462276" y="2713228"/>
                  </a:lnTo>
                  <a:lnTo>
                    <a:pt x="2453744" y="2703791"/>
                  </a:lnTo>
                  <a:close/>
                </a:path>
                <a:path w="2500629" h="2764790">
                  <a:moveTo>
                    <a:pt x="2477261" y="2682493"/>
                  </a:moveTo>
                  <a:lnTo>
                    <a:pt x="2453744" y="2703791"/>
                  </a:lnTo>
                  <a:lnTo>
                    <a:pt x="2462276" y="2713228"/>
                  </a:lnTo>
                  <a:lnTo>
                    <a:pt x="2452751" y="2721736"/>
                  </a:lnTo>
                  <a:lnTo>
                    <a:pt x="2488179" y="2721736"/>
                  </a:lnTo>
                  <a:lnTo>
                    <a:pt x="2477261" y="2682493"/>
                  </a:lnTo>
                  <a:close/>
                </a:path>
                <a:path w="2500629" h="2764790">
                  <a:moveTo>
                    <a:pt x="9398" y="0"/>
                  </a:moveTo>
                  <a:lnTo>
                    <a:pt x="0" y="8636"/>
                  </a:lnTo>
                  <a:lnTo>
                    <a:pt x="2444278" y="2712364"/>
                  </a:lnTo>
                  <a:lnTo>
                    <a:pt x="2453744" y="2703791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925194"/>
            <a:ext cx="4904740" cy="32842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267335" indent="-287020">
              <a:lnSpc>
                <a:spcPts val="1730"/>
              </a:lnSpc>
              <a:spcBef>
                <a:spcPts val="310"/>
              </a:spcBef>
              <a:buChar char="•"/>
              <a:tabLst>
                <a:tab pos="299085" algn="l"/>
              </a:tabLst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cart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picture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right.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ts val="1825"/>
              </a:lnSpc>
              <a:spcBef>
                <a:spcPts val="27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shipping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endParaRPr sz="1600">
              <a:latin typeface="Arial"/>
              <a:cs typeface="Arial"/>
            </a:endParaRPr>
          </a:p>
          <a:p>
            <a:pPr marL="9848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correct.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accounting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codes.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departmental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FOAPAL.</a:t>
            </a:r>
            <a:endParaRPr sz="1600">
              <a:latin typeface="Arial"/>
              <a:cs typeface="Arial"/>
            </a:endParaRPr>
          </a:p>
          <a:p>
            <a:pPr marL="984885" marR="24130" lvl="1" indent="-287020">
              <a:lnSpc>
                <a:spcPts val="1730"/>
              </a:lnSpc>
              <a:spcBef>
                <a:spcPts val="53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SciQuest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requires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accounting code/FOAPAL.</a:t>
            </a:r>
            <a:endParaRPr sz="1600">
              <a:latin typeface="Arial"/>
              <a:cs typeface="Arial"/>
            </a:endParaRPr>
          </a:p>
          <a:p>
            <a:pPr marL="984885" marR="74295" lvl="1" indent="-287020">
              <a:lnSpc>
                <a:spcPts val="1730"/>
              </a:lnSpc>
              <a:spcBef>
                <a:spcPts val="50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accounting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codes/FOAPAL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entered,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red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Save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tab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recalculate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save tab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95115" y="135636"/>
            <a:ext cx="6005830" cy="704850"/>
            <a:chOff x="3595115" y="135636"/>
            <a:chExt cx="6005830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5115" y="135636"/>
              <a:ext cx="1482089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9499" y="163068"/>
              <a:ext cx="1454658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7995" y="554736"/>
              <a:ext cx="5639561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6675" y="135636"/>
              <a:ext cx="921258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1059" y="163068"/>
              <a:ext cx="893826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2747" y="135636"/>
              <a:ext cx="649986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47131" y="163068"/>
              <a:ext cx="622553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42203" y="135636"/>
              <a:ext cx="1344929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66587" y="163068"/>
              <a:ext cx="1317497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3471" y="135636"/>
              <a:ext cx="599694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7855" y="163068"/>
              <a:ext cx="572261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96455" y="135636"/>
              <a:ext cx="649985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20839" y="163068"/>
              <a:ext cx="622553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15911" y="135636"/>
              <a:ext cx="1497329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40295" y="163068"/>
              <a:ext cx="1469898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69579" y="135636"/>
              <a:ext cx="633222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93963" y="163068"/>
              <a:ext cx="605790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72271" y="135636"/>
              <a:ext cx="1328166" cy="704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96655" y="163068"/>
              <a:ext cx="1300733" cy="677417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829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70" dirty="0"/>
              <a:t> </a:t>
            </a:r>
            <a:r>
              <a:rPr sz="2400" dirty="0"/>
              <a:t>Move</a:t>
            </a:r>
            <a:r>
              <a:rPr sz="2400" spc="-75" dirty="0"/>
              <a:t> </a:t>
            </a:r>
            <a:r>
              <a:rPr sz="2400" dirty="0"/>
              <a:t>Request</a:t>
            </a:r>
            <a:r>
              <a:rPr sz="2400" spc="-65" dirty="0"/>
              <a:t> </a:t>
            </a:r>
            <a:r>
              <a:rPr sz="2400" dirty="0"/>
              <a:t>–</a:t>
            </a:r>
            <a:r>
              <a:rPr sz="2400" spc="-85" dirty="0"/>
              <a:t> </a:t>
            </a:r>
            <a:r>
              <a:rPr sz="2400" dirty="0"/>
              <a:t>Checkout</a:t>
            </a:r>
            <a:r>
              <a:rPr sz="2400" spc="-55" dirty="0"/>
              <a:t> </a:t>
            </a:r>
            <a:r>
              <a:rPr sz="2400" spc="-10" dirty="0"/>
              <a:t>Process</a:t>
            </a:r>
            <a:endParaRPr sz="2400"/>
          </a:p>
        </p:txBody>
      </p:sp>
      <p:grpSp>
        <p:nvGrpSpPr>
          <p:cNvPr id="24" name="object 24"/>
          <p:cNvGrpSpPr/>
          <p:nvPr/>
        </p:nvGrpSpPr>
        <p:grpSpPr>
          <a:xfrm>
            <a:off x="1222247" y="966216"/>
            <a:ext cx="10777855" cy="5364480"/>
            <a:chOff x="1222247" y="966216"/>
            <a:chExt cx="10777855" cy="5364480"/>
          </a:xfrm>
        </p:grpSpPr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2783" y="966216"/>
              <a:ext cx="5727192" cy="30068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22247" y="4387595"/>
              <a:ext cx="7467600" cy="1943100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77695" cy="6858000"/>
            <a:chOff x="0" y="0"/>
            <a:chExt cx="187769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43610" cy="6858000"/>
            </a:xfrm>
            <a:custGeom>
              <a:avLst/>
              <a:gdLst/>
              <a:ahLst/>
              <a:cxnLst/>
              <a:rect l="l" t="t" r="r" b="b"/>
              <a:pathLst>
                <a:path w="943610" h="6858000">
                  <a:moveTo>
                    <a:pt x="9433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43356" y="6858000"/>
                  </a:lnTo>
                  <a:lnTo>
                    <a:pt x="943356" y="0"/>
                  </a:lnTo>
                  <a:close/>
                </a:path>
              </a:pathLst>
            </a:custGeom>
            <a:solidFill>
              <a:srgbClr val="B90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6" y="6533577"/>
              <a:ext cx="621497" cy="1624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31" y="5975943"/>
              <a:ext cx="550391" cy="4547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81100"/>
              <a:ext cx="1877567" cy="362102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35707" y="2218944"/>
            <a:ext cx="7888223" cy="419404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73729" y="557606"/>
            <a:ext cx="6577330" cy="1626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u="none" dirty="0"/>
              <a:t>Purchasing</a:t>
            </a:r>
            <a:r>
              <a:rPr sz="4000" u="none" spc="-254" dirty="0"/>
              <a:t> </a:t>
            </a:r>
            <a:r>
              <a:rPr sz="4000" u="none" spc="-10" dirty="0"/>
              <a:t>Services</a:t>
            </a:r>
            <a:endParaRPr sz="4000"/>
          </a:p>
          <a:p>
            <a:pPr algn="ctr">
              <a:lnSpc>
                <a:spcPct val="100000"/>
              </a:lnSpc>
              <a:spcBef>
                <a:spcPts val="3010"/>
              </a:spcBef>
            </a:pPr>
            <a:r>
              <a:rPr sz="4000" u="none" dirty="0"/>
              <a:t>B450</a:t>
            </a:r>
            <a:r>
              <a:rPr sz="4000" u="none" spc="-125" dirty="0"/>
              <a:t> </a:t>
            </a:r>
            <a:r>
              <a:rPr sz="4000" u="none" dirty="0"/>
              <a:t>Move</a:t>
            </a:r>
            <a:r>
              <a:rPr sz="4000" u="none" spc="-120" dirty="0"/>
              <a:t> </a:t>
            </a:r>
            <a:r>
              <a:rPr sz="4000" u="none" dirty="0"/>
              <a:t>Request</a:t>
            </a:r>
            <a:r>
              <a:rPr sz="4000" u="none" spc="-165" dirty="0"/>
              <a:t> </a:t>
            </a:r>
            <a:r>
              <a:rPr sz="4000" u="none" spc="-10" dirty="0"/>
              <a:t>Training</a:t>
            </a:r>
            <a:endParaRPr sz="40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176604"/>
            <a:ext cx="5432425" cy="435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indent="-288925" algn="just">
              <a:lnSpc>
                <a:spcPts val="1825"/>
              </a:lnSpc>
              <a:spcBef>
                <a:spcPts val="95"/>
              </a:spcBef>
              <a:buChar char="•"/>
              <a:tabLst>
                <a:tab pos="30162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299085" algn="just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Accounting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Codes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Field.</a:t>
            </a:r>
            <a:endParaRPr sz="1600">
              <a:latin typeface="Arial"/>
              <a:cs typeface="Arial"/>
            </a:endParaRPr>
          </a:p>
          <a:p>
            <a:pPr marL="984885" marR="60960" lvl="1" indent="-287020" algn="just">
              <a:lnSpc>
                <a:spcPts val="1730"/>
              </a:lnSpc>
              <a:spcBef>
                <a:spcPts val="520"/>
              </a:spcBef>
              <a:buChar char="•"/>
              <a:tabLst>
                <a:tab pos="984885" algn="l"/>
                <a:tab pos="98615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know.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ts val="1730"/>
              </a:lnSpc>
              <a:spcBef>
                <a:spcPts val="1000"/>
              </a:spcBef>
              <a:buChar char="•"/>
              <a:tabLst>
                <a:tab pos="299085" algn="l"/>
                <a:tab pos="175768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Attachments.</a:t>
            </a:r>
            <a:endParaRPr sz="1600">
              <a:latin typeface="Arial"/>
              <a:cs typeface="Arial"/>
            </a:endParaRPr>
          </a:p>
          <a:p>
            <a:pPr marL="1442085" marR="454659" lvl="1" indent="-287020">
              <a:lnSpc>
                <a:spcPts val="1730"/>
              </a:lnSpc>
              <a:spcBef>
                <a:spcPts val="490"/>
              </a:spcBef>
              <a:buChar char="•"/>
              <a:tabLst>
                <a:tab pos="1442085" algn="l"/>
                <a:tab pos="324104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circled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picture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easier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presentation.</a:t>
            </a:r>
            <a:endParaRPr sz="1600">
              <a:latin typeface="Arial"/>
              <a:cs typeface="Arial"/>
            </a:endParaRPr>
          </a:p>
          <a:p>
            <a:pPr marL="984885" marR="179705" indent="-287020">
              <a:lnSpc>
                <a:spcPts val="1730"/>
              </a:lnSpc>
              <a:spcBef>
                <a:spcPts val="500"/>
              </a:spcBef>
              <a:buChar char="•"/>
              <a:tabLst>
                <a:tab pos="984885" algn="l"/>
                <a:tab pos="325691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, 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pop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picture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right.</a:t>
            </a:r>
            <a:endParaRPr sz="1600">
              <a:latin typeface="Arial"/>
              <a:cs typeface="Arial"/>
            </a:endParaRPr>
          </a:p>
          <a:p>
            <a:pPr marL="984885" indent="-286385">
              <a:lnSpc>
                <a:spcPct val="100000"/>
              </a:lnSpc>
              <a:spcBef>
                <a:spcPts val="285"/>
              </a:spcBef>
              <a:buChar char="•"/>
              <a:tabLst>
                <a:tab pos="9848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1000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characters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box.</a:t>
            </a:r>
            <a:endParaRPr sz="1600">
              <a:latin typeface="Arial"/>
              <a:cs typeface="Arial"/>
            </a:endParaRPr>
          </a:p>
          <a:p>
            <a:pPr marL="984885" indent="-286385">
              <a:lnSpc>
                <a:spcPts val="1825"/>
              </a:lnSpc>
              <a:spcBef>
                <a:spcPts val="30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Leave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comments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1600">
              <a:latin typeface="Arial"/>
              <a:cs typeface="Arial"/>
            </a:endParaRPr>
          </a:p>
          <a:p>
            <a:pPr marL="9848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want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submitting.</a:t>
            </a:r>
            <a:endParaRPr sz="1600">
              <a:latin typeface="Arial"/>
              <a:cs typeface="Arial"/>
            </a:endParaRPr>
          </a:p>
          <a:p>
            <a:pPr marL="299085" marR="5715" indent="-287020">
              <a:lnSpc>
                <a:spcPts val="1730"/>
              </a:lnSpc>
              <a:spcBef>
                <a:spcPts val="103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finished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box,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save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tab.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19983" y="135636"/>
            <a:ext cx="6328410" cy="704850"/>
            <a:chOff x="2919983" y="135636"/>
            <a:chExt cx="6328410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9983" y="135636"/>
              <a:ext cx="649985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4367" y="163068"/>
              <a:ext cx="622554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2863" y="554736"/>
              <a:ext cx="5962649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9439" y="135636"/>
              <a:ext cx="819150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3823" y="163068"/>
              <a:ext cx="791718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4927" y="135636"/>
              <a:ext cx="685038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9311" y="163068"/>
              <a:ext cx="657606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36491" y="135636"/>
              <a:ext cx="633222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60875" y="163068"/>
              <a:ext cx="605789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9183" y="135636"/>
              <a:ext cx="768858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63567" y="163068"/>
              <a:ext cx="741426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64379" y="135636"/>
              <a:ext cx="515861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88763" y="163068"/>
              <a:ext cx="488429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49723" y="135636"/>
              <a:ext cx="1361694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74107" y="163068"/>
              <a:ext cx="1334262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64707" y="135636"/>
              <a:ext cx="649986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89091" y="163068"/>
              <a:ext cx="622553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84163" y="135636"/>
              <a:ext cx="1006602" cy="704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08548" y="163068"/>
              <a:ext cx="979170" cy="6774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47104" y="135636"/>
              <a:ext cx="938022" cy="7048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71487" y="163068"/>
              <a:ext cx="910590" cy="677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3175" y="135636"/>
              <a:ext cx="633222" cy="7048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7560" y="163068"/>
              <a:ext cx="605790" cy="6774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25868" y="135636"/>
              <a:ext cx="1922526" cy="70484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50251" y="163068"/>
              <a:ext cx="1895094" cy="677417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3919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60" dirty="0"/>
              <a:t> </a:t>
            </a:r>
            <a:r>
              <a:rPr sz="2400" dirty="0"/>
              <a:t>to</a:t>
            </a:r>
            <a:r>
              <a:rPr sz="2400" spc="-165" dirty="0"/>
              <a:t> </a:t>
            </a:r>
            <a:r>
              <a:rPr sz="2400" dirty="0"/>
              <a:t>Add</a:t>
            </a:r>
            <a:r>
              <a:rPr sz="2400" spc="-35" dirty="0"/>
              <a:t> </a:t>
            </a:r>
            <a:r>
              <a:rPr sz="2400" dirty="0"/>
              <a:t>Internal</a:t>
            </a:r>
            <a:r>
              <a:rPr sz="2400" spc="-65" dirty="0"/>
              <a:t> </a:t>
            </a:r>
            <a:r>
              <a:rPr sz="2400" dirty="0"/>
              <a:t>Notes</a:t>
            </a:r>
            <a:r>
              <a:rPr sz="2400" spc="-30" dirty="0"/>
              <a:t> </a:t>
            </a:r>
            <a:r>
              <a:rPr sz="2400" spc="-10" dirty="0"/>
              <a:t>and</a:t>
            </a:r>
            <a:r>
              <a:rPr sz="2400" spc="-155" dirty="0"/>
              <a:t> </a:t>
            </a:r>
            <a:r>
              <a:rPr sz="2400" spc="-10" dirty="0"/>
              <a:t>Attachments</a:t>
            </a:r>
            <a:endParaRPr sz="2400"/>
          </a:p>
        </p:txBody>
      </p:sp>
      <p:pic>
        <p:nvPicPr>
          <p:cNvPr id="30" name="object 3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04715" y="3637788"/>
            <a:ext cx="359663" cy="272795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577083" y="943355"/>
            <a:ext cx="9581515" cy="5339080"/>
            <a:chOff x="2577083" y="943355"/>
            <a:chExt cx="9581515" cy="5339080"/>
          </a:xfrm>
        </p:grpSpPr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82211" y="2947416"/>
              <a:ext cx="359663" cy="27279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77083" y="2452116"/>
              <a:ext cx="361188" cy="2743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52943" y="3710939"/>
              <a:ext cx="4288536" cy="25709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68083" y="943355"/>
              <a:ext cx="5390387" cy="2599944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012393"/>
            <a:ext cx="5781675" cy="3761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indent="-288925" algn="just">
              <a:lnSpc>
                <a:spcPts val="1825"/>
              </a:lnSpc>
              <a:spcBef>
                <a:spcPts val="95"/>
              </a:spcBef>
              <a:buChar char="•"/>
              <a:tabLst>
                <a:tab pos="301625" algn="l"/>
              </a:tabLst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endParaRPr sz="1600">
              <a:latin typeface="Arial"/>
              <a:cs typeface="Arial"/>
            </a:endParaRPr>
          </a:p>
          <a:p>
            <a:pPr marL="299085" algn="just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tab.</a:t>
            </a:r>
            <a:endParaRPr sz="1600">
              <a:latin typeface="Arial"/>
              <a:cs typeface="Arial"/>
            </a:endParaRPr>
          </a:p>
          <a:p>
            <a:pPr marL="301625" indent="-288925" algn="just">
              <a:lnSpc>
                <a:spcPct val="100000"/>
              </a:lnSpc>
              <a:spcBef>
                <a:spcPts val="805"/>
              </a:spcBef>
              <a:buChar char="•"/>
              <a:tabLst>
                <a:tab pos="30162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pop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picture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right.</a:t>
            </a:r>
            <a:endParaRPr sz="1600">
              <a:latin typeface="Arial"/>
              <a:cs typeface="Arial"/>
            </a:endParaRPr>
          </a:p>
          <a:p>
            <a:pPr marL="1445895" lvl="1" indent="-461009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144589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files.</a:t>
            </a:r>
            <a:endParaRPr sz="1600">
              <a:latin typeface="Arial"/>
              <a:cs typeface="Arial"/>
            </a:endParaRPr>
          </a:p>
          <a:p>
            <a:pPr marL="1384300" marR="535940" lvl="1" indent="-399415" algn="just">
              <a:lnSpc>
                <a:spcPct val="109400"/>
              </a:lnSpc>
              <a:spcBef>
                <a:spcPts val="780"/>
              </a:spcBef>
              <a:buChar char="•"/>
              <a:tabLst>
                <a:tab pos="1384300" algn="l"/>
                <a:tab pos="144589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If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attachment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accepted,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green </a:t>
            </a:r>
            <a:r>
              <a:rPr sz="1600" dirty="0">
                <a:solidFill>
                  <a:srgbClr val="009900"/>
                </a:solidFill>
                <a:latin typeface="Arial"/>
                <a:cs typeface="Arial"/>
              </a:rPr>
              <a:t>line</a:t>
            </a:r>
            <a:r>
              <a:rPr sz="1600" spc="-2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green</a:t>
            </a:r>
            <a:r>
              <a:rPr sz="1600" spc="325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trash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beside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  <a:p>
            <a:pPr marL="1331595" indent="-461009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133159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wrong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 marL="1327785" marR="607695">
              <a:lnSpc>
                <a:spcPct val="100000"/>
              </a:lnSpc>
              <a:spcBef>
                <a:spcPts val="36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want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remove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requisition,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trash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delete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attachment.</a:t>
            </a:r>
            <a:endParaRPr sz="1600">
              <a:latin typeface="Arial"/>
              <a:cs typeface="Arial"/>
            </a:endParaRPr>
          </a:p>
          <a:p>
            <a:pPr marL="1327785" marR="445134" indent="-457200">
              <a:lnSpc>
                <a:spcPct val="118800"/>
              </a:lnSpc>
              <a:spcBef>
                <a:spcPts val="240"/>
              </a:spcBef>
              <a:buChar char="•"/>
              <a:tabLst>
                <a:tab pos="13277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Save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Changes,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save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requisition.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89732" y="135636"/>
            <a:ext cx="6328410" cy="704850"/>
            <a:chOff x="3189732" y="135636"/>
            <a:chExt cx="6328410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9732" y="135636"/>
              <a:ext cx="649985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4116" y="163068"/>
              <a:ext cx="622554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2612" y="554736"/>
              <a:ext cx="5962649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9188" y="135636"/>
              <a:ext cx="819150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3572" y="163068"/>
              <a:ext cx="791718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4676" y="135636"/>
              <a:ext cx="685038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9060" y="163068"/>
              <a:ext cx="657606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6240" y="135636"/>
              <a:ext cx="633222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0624" y="163068"/>
              <a:ext cx="605789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08932" y="135636"/>
              <a:ext cx="768858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33316" y="163068"/>
              <a:ext cx="741426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34127" y="135636"/>
              <a:ext cx="515861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58511" y="163068"/>
              <a:ext cx="488429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19472" y="135636"/>
              <a:ext cx="1361694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43855" y="163068"/>
              <a:ext cx="1334262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34455" y="135636"/>
              <a:ext cx="649985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58839" y="163068"/>
              <a:ext cx="622554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53911" y="135636"/>
              <a:ext cx="1006602" cy="704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78296" y="163068"/>
              <a:ext cx="979170" cy="6774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16852" y="135636"/>
              <a:ext cx="938022" cy="7048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41235" y="163068"/>
              <a:ext cx="910590" cy="677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2923" y="135636"/>
              <a:ext cx="633222" cy="7048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7308" y="163068"/>
              <a:ext cx="605790" cy="6774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95616" y="135636"/>
              <a:ext cx="1922526" cy="70484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20000" y="163068"/>
              <a:ext cx="1895094" cy="677417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379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80" dirty="0"/>
              <a:t> </a:t>
            </a:r>
            <a:r>
              <a:rPr sz="2400" dirty="0"/>
              <a:t>to</a:t>
            </a:r>
            <a:r>
              <a:rPr sz="2400" spc="-165" dirty="0"/>
              <a:t> </a:t>
            </a:r>
            <a:r>
              <a:rPr sz="2400" dirty="0"/>
              <a:t>Add</a:t>
            </a:r>
            <a:r>
              <a:rPr sz="2400" spc="-40" dirty="0"/>
              <a:t> </a:t>
            </a:r>
            <a:r>
              <a:rPr sz="2400" dirty="0"/>
              <a:t>Internal</a:t>
            </a:r>
            <a:r>
              <a:rPr sz="2400" spc="-65" dirty="0"/>
              <a:t> </a:t>
            </a:r>
            <a:r>
              <a:rPr sz="2400" dirty="0"/>
              <a:t>Notes</a:t>
            </a:r>
            <a:r>
              <a:rPr sz="2400" spc="-40" dirty="0"/>
              <a:t> </a:t>
            </a:r>
            <a:r>
              <a:rPr sz="2400" spc="-10" dirty="0"/>
              <a:t>and</a:t>
            </a:r>
            <a:r>
              <a:rPr sz="2400" spc="-155" dirty="0"/>
              <a:t> </a:t>
            </a:r>
            <a:r>
              <a:rPr sz="2400" spc="-10" dirty="0"/>
              <a:t>Attachments</a:t>
            </a:r>
            <a:endParaRPr sz="2400"/>
          </a:p>
        </p:txBody>
      </p:sp>
      <p:grpSp>
        <p:nvGrpSpPr>
          <p:cNvPr id="30" name="object 30"/>
          <p:cNvGrpSpPr/>
          <p:nvPr/>
        </p:nvGrpSpPr>
        <p:grpSpPr>
          <a:xfrm>
            <a:off x="5558028" y="1082039"/>
            <a:ext cx="6501765" cy="4966970"/>
            <a:chOff x="5558028" y="1082039"/>
            <a:chExt cx="6501765" cy="4966970"/>
          </a:xfrm>
        </p:grpSpPr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67600" y="1082039"/>
              <a:ext cx="4591811" cy="11353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67600" y="2441447"/>
              <a:ext cx="4591811" cy="15651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67600" y="4250435"/>
              <a:ext cx="4591811" cy="17983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58028" y="2566415"/>
              <a:ext cx="292608" cy="335279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076096"/>
            <a:ext cx="7924165" cy="150114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8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accounting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codes,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attachments.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8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place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order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cart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approver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85"/>
              </a:spcBef>
              <a:buChar char="•"/>
              <a:tabLst>
                <a:tab pos="299085" algn="l"/>
              </a:tabLst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8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grey </a:t>
            </a:r>
            <a:r>
              <a:rPr sz="1600" dirty="0">
                <a:solidFill>
                  <a:srgbClr val="AEABAB"/>
                </a:solidFill>
                <a:latin typeface="Arial"/>
                <a:cs typeface="Arial"/>
              </a:rPr>
              <a:t>assign</a:t>
            </a:r>
            <a:r>
              <a:rPr sz="1600" spc="-35" dirty="0">
                <a:solidFill>
                  <a:srgbClr val="AEABA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AEABAB"/>
                </a:solidFill>
                <a:latin typeface="Arial"/>
                <a:cs typeface="Arial"/>
              </a:rPr>
              <a:t>cart</a:t>
            </a:r>
            <a:r>
              <a:rPr sz="1600" spc="-10" dirty="0">
                <a:solidFill>
                  <a:srgbClr val="AEABA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tab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assign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01695" y="135636"/>
            <a:ext cx="6904990" cy="704850"/>
            <a:chOff x="2901695" y="135636"/>
            <a:chExt cx="6904990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1695" y="135636"/>
              <a:ext cx="649985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79" y="163068"/>
              <a:ext cx="622554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4575" y="554736"/>
              <a:ext cx="6538722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1151" y="135636"/>
              <a:ext cx="1514094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5535" y="163068"/>
              <a:ext cx="1486662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7011" y="135636"/>
              <a:ext cx="605789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395" y="163068"/>
              <a:ext cx="578358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62271" y="135636"/>
              <a:ext cx="870965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6655" y="163068"/>
              <a:ext cx="843534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8051" y="135636"/>
              <a:ext cx="1482089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2435" y="163068"/>
              <a:ext cx="1454658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39611" y="135636"/>
              <a:ext cx="921258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63995" y="163068"/>
              <a:ext cx="893826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14160" y="135636"/>
              <a:ext cx="649985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38543" y="163068"/>
              <a:ext cx="622553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33616" y="135636"/>
              <a:ext cx="1344929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57999" y="163068"/>
              <a:ext cx="1317498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34883" y="135636"/>
              <a:ext cx="599694" cy="704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59267" y="163068"/>
              <a:ext cx="572262" cy="6774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9392" y="135636"/>
              <a:ext cx="649985" cy="7048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3775" y="163068"/>
              <a:ext cx="622553" cy="677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08848" y="135636"/>
              <a:ext cx="1497329" cy="7048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33231" y="163068"/>
              <a:ext cx="1469898" cy="677417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550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Complete</a:t>
            </a:r>
            <a:r>
              <a:rPr sz="2400" spc="-105" dirty="0"/>
              <a:t> </a:t>
            </a:r>
            <a:r>
              <a:rPr sz="2400" spc="-40" dirty="0"/>
              <a:t>Your</a:t>
            </a:r>
            <a:r>
              <a:rPr sz="2400" spc="-75" dirty="0"/>
              <a:t> </a:t>
            </a:r>
            <a:r>
              <a:rPr sz="2400" dirty="0"/>
              <a:t>B450</a:t>
            </a:r>
            <a:r>
              <a:rPr sz="2400" spc="-75" dirty="0"/>
              <a:t> </a:t>
            </a:r>
            <a:r>
              <a:rPr sz="2400" dirty="0"/>
              <a:t>Move</a:t>
            </a:r>
            <a:r>
              <a:rPr sz="2400" spc="-95" dirty="0"/>
              <a:t> </a:t>
            </a:r>
            <a:r>
              <a:rPr sz="2400" dirty="0"/>
              <a:t>Request</a:t>
            </a:r>
            <a:r>
              <a:rPr sz="2400" spc="-70" dirty="0"/>
              <a:t> </a:t>
            </a:r>
            <a:r>
              <a:rPr sz="2400" dirty="0"/>
              <a:t>–</a:t>
            </a:r>
            <a:r>
              <a:rPr sz="2400" spc="-80" dirty="0"/>
              <a:t> </a:t>
            </a:r>
            <a:r>
              <a:rPr sz="2400" spc="-10" dirty="0"/>
              <a:t>Checkout</a:t>
            </a:r>
            <a:endParaRPr sz="2400"/>
          </a:p>
        </p:txBody>
      </p:sp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739896" y="3980688"/>
            <a:ext cx="5137404" cy="1705356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073411"/>
            <a:ext cx="5415280" cy="185166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1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are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assigning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cart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employee.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word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Search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red.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ts val="1730"/>
              </a:lnSpc>
              <a:spcBef>
                <a:spcPts val="1019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assigning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cart.</a:t>
            </a:r>
            <a:endParaRPr sz="1600">
              <a:latin typeface="Arial"/>
              <a:cs typeface="Arial"/>
            </a:endParaRPr>
          </a:p>
          <a:p>
            <a:pPr marL="299085" marR="206375" indent="-287020">
              <a:lnSpc>
                <a:spcPts val="1730"/>
              </a:lnSpc>
              <a:spcBef>
                <a:spcPts val="10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last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Search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tab.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45508" y="179831"/>
            <a:ext cx="3277870" cy="704850"/>
            <a:chOff x="4445508" y="179831"/>
            <a:chExt cx="3277870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508" y="179831"/>
              <a:ext cx="649986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9892" y="207263"/>
              <a:ext cx="622553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8388" y="598931"/>
              <a:ext cx="2911602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4964" y="179831"/>
              <a:ext cx="819150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9348" y="207263"/>
              <a:ext cx="791718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0452" y="179831"/>
              <a:ext cx="685038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64836" y="207263"/>
              <a:ext cx="657606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2016" y="179831"/>
              <a:ext cx="633222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6400" y="207263"/>
              <a:ext cx="605789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4708" y="179831"/>
              <a:ext cx="1140714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89092" y="207263"/>
              <a:ext cx="1113282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61760" y="179831"/>
              <a:ext cx="1261110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6144" y="207263"/>
              <a:ext cx="1233677" cy="677417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919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45" dirty="0"/>
              <a:t> </a:t>
            </a:r>
            <a:r>
              <a:rPr sz="2400" dirty="0"/>
              <a:t>to</a:t>
            </a:r>
            <a:r>
              <a:rPr sz="2400" spc="-165" dirty="0"/>
              <a:t> </a:t>
            </a:r>
            <a:r>
              <a:rPr sz="2400" dirty="0"/>
              <a:t>Assign</a:t>
            </a:r>
            <a:r>
              <a:rPr sz="2400" spc="-40" dirty="0"/>
              <a:t> </a:t>
            </a:r>
            <a:r>
              <a:rPr sz="2400" dirty="0"/>
              <a:t>a</a:t>
            </a:r>
            <a:r>
              <a:rPr sz="2400" spc="-45" dirty="0"/>
              <a:t> </a:t>
            </a:r>
            <a:r>
              <a:rPr sz="2400" spc="-20" dirty="0"/>
              <a:t>Cart</a:t>
            </a:r>
            <a:endParaRPr sz="2400"/>
          </a:p>
        </p:txBody>
      </p:sp>
      <p:grpSp>
        <p:nvGrpSpPr>
          <p:cNvPr id="18" name="object 18"/>
          <p:cNvGrpSpPr/>
          <p:nvPr/>
        </p:nvGrpSpPr>
        <p:grpSpPr>
          <a:xfrm>
            <a:off x="7306056" y="1171955"/>
            <a:ext cx="4706620" cy="5130165"/>
            <a:chOff x="7306056" y="1171955"/>
            <a:chExt cx="4706620" cy="5130165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06056" y="1171955"/>
              <a:ext cx="4706111" cy="18958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6056" y="3215639"/>
              <a:ext cx="4648200" cy="3086100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176604"/>
            <a:ext cx="5652135" cy="21228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99085" marR="133350" indent="-287020">
              <a:lnSpc>
                <a:spcPct val="90100"/>
              </a:lnSpc>
              <a:spcBef>
                <a:spcPts val="28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six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B450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excel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spreadsheet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attachment.</a:t>
            </a:r>
            <a:endParaRPr sz="1600">
              <a:latin typeface="Arial"/>
              <a:cs typeface="Arial"/>
            </a:endParaRPr>
          </a:p>
          <a:p>
            <a:pPr marL="299085" marR="45085" indent="-287020">
              <a:lnSpc>
                <a:spcPts val="1730"/>
              </a:lnSpc>
              <a:spcBef>
                <a:spcPts val="1019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Spreadsheet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does.</a:t>
            </a:r>
            <a:endParaRPr sz="1600">
              <a:latin typeface="Arial"/>
              <a:cs typeface="Arial"/>
            </a:endParaRPr>
          </a:p>
          <a:p>
            <a:pPr marL="984885" marR="5080" lvl="1" indent="-287020">
              <a:lnSpc>
                <a:spcPts val="1730"/>
              </a:lnSpc>
              <a:spcBef>
                <a:spcPts val="505"/>
              </a:spcBef>
              <a:buChar char="•"/>
              <a:tabLst>
                <a:tab pos="984885" algn="l"/>
              </a:tabLst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spreadsheet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like.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7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75432" y="179831"/>
            <a:ext cx="6017895" cy="704850"/>
            <a:chOff x="3075432" y="179831"/>
            <a:chExt cx="6017895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5432" y="179831"/>
              <a:ext cx="718566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9816" y="207263"/>
              <a:ext cx="691133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8312" y="598931"/>
              <a:ext cx="5651753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3468" y="179831"/>
              <a:ext cx="854201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7852" y="207263"/>
              <a:ext cx="826770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0960" y="179831"/>
              <a:ext cx="582929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5344" y="207263"/>
              <a:ext cx="555498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07180" y="179831"/>
              <a:ext cx="598170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1564" y="207263"/>
              <a:ext cx="570738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4820" y="179831"/>
              <a:ext cx="4648962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99204" y="207263"/>
              <a:ext cx="4621530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93252" y="179831"/>
              <a:ext cx="599694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17635" y="207263"/>
              <a:ext cx="572262" cy="677417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9494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What</a:t>
            </a:r>
            <a:r>
              <a:rPr sz="2400" spc="-40" dirty="0"/>
              <a:t> </a:t>
            </a:r>
            <a:r>
              <a:rPr sz="2400" dirty="0"/>
              <a:t>if</a:t>
            </a:r>
            <a:r>
              <a:rPr sz="2400" spc="-40" dirty="0"/>
              <a:t> </a:t>
            </a:r>
            <a:r>
              <a:rPr sz="2400" dirty="0"/>
              <a:t>I</a:t>
            </a:r>
            <a:r>
              <a:rPr sz="2400" spc="-50" dirty="0"/>
              <a:t> </a:t>
            </a:r>
            <a:r>
              <a:rPr sz="2400" dirty="0"/>
              <a:t>have</a:t>
            </a:r>
            <a:r>
              <a:rPr sz="2400" spc="-30" dirty="0"/>
              <a:t> </a:t>
            </a:r>
            <a:r>
              <a:rPr sz="2400" dirty="0"/>
              <a:t>more</a:t>
            </a:r>
            <a:r>
              <a:rPr sz="2400" spc="-35" dirty="0"/>
              <a:t> </a:t>
            </a:r>
            <a:r>
              <a:rPr sz="2400" dirty="0"/>
              <a:t>to</a:t>
            </a:r>
            <a:r>
              <a:rPr sz="2400" spc="-55" dirty="0"/>
              <a:t> </a:t>
            </a:r>
            <a:r>
              <a:rPr sz="2400" dirty="0"/>
              <a:t>add</a:t>
            </a:r>
            <a:r>
              <a:rPr sz="2400" spc="-30" dirty="0"/>
              <a:t> </a:t>
            </a:r>
            <a:r>
              <a:rPr sz="2400" dirty="0"/>
              <a:t>than</a:t>
            </a:r>
            <a:r>
              <a:rPr sz="2400" spc="-35" dirty="0"/>
              <a:t> </a:t>
            </a:r>
            <a:r>
              <a:rPr sz="2400" dirty="0"/>
              <a:t>six</a:t>
            </a:r>
            <a:r>
              <a:rPr sz="2400" spc="-35" dirty="0"/>
              <a:t> </a:t>
            </a:r>
            <a:r>
              <a:rPr sz="2400" spc="-10" dirty="0"/>
              <a:t>lines?</a:t>
            </a:r>
            <a:endParaRPr sz="2400"/>
          </a:p>
        </p:txBody>
      </p: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84135" y="1171955"/>
            <a:ext cx="4876800" cy="5032248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917193"/>
            <a:ext cx="5313045" cy="404050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227329" indent="-287020">
              <a:lnSpc>
                <a:spcPts val="1730"/>
              </a:lnSpc>
              <a:spcBef>
                <a:spcPts val="310"/>
              </a:spcBef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requisition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bar,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cart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tab.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90100"/>
              </a:lnSpc>
              <a:spcBef>
                <a:spcPts val="96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requisition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pulled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up,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spreadsheet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comment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tab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requisition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comments.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1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comments.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1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AEABAB"/>
                </a:solidFill>
                <a:latin typeface="Arial"/>
                <a:cs typeface="Arial"/>
              </a:rPr>
              <a:t>+</a:t>
            </a:r>
            <a:r>
              <a:rPr sz="1600" b="1" spc="-15" dirty="0">
                <a:solidFill>
                  <a:srgbClr val="AEABA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page.</a:t>
            </a:r>
            <a:endParaRPr sz="1600">
              <a:latin typeface="Arial"/>
              <a:cs typeface="Arial"/>
            </a:endParaRPr>
          </a:p>
          <a:p>
            <a:pPr marL="1442085" lvl="2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1442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circled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presentation.</a:t>
            </a:r>
            <a:endParaRPr sz="1600">
              <a:latin typeface="Arial"/>
              <a:cs typeface="Arial"/>
            </a:endParaRPr>
          </a:p>
          <a:p>
            <a:pPr marL="299085" marR="345440" indent="-287020">
              <a:lnSpc>
                <a:spcPts val="1730"/>
              </a:lnSpc>
              <a:spcBef>
                <a:spcPts val="103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comment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appear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ts val="1825"/>
              </a:lnSpc>
              <a:spcBef>
                <a:spcPts val="270"/>
              </a:spcBef>
              <a:buChar char="•"/>
              <a:tabLst>
                <a:tab pos="984885" algn="l"/>
              </a:tabLst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someone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else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will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9848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Add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 Recipient.</a:t>
            </a:r>
            <a:endParaRPr sz="1600">
              <a:latin typeface="Arial"/>
              <a:cs typeface="Arial"/>
            </a:endParaRPr>
          </a:p>
          <a:p>
            <a:pPr marL="984885" marR="266700" lvl="1" indent="-287020">
              <a:lnSpc>
                <a:spcPts val="1730"/>
              </a:lnSpc>
              <a:spcBef>
                <a:spcPts val="53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screen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type in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looking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for.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01567" y="179831"/>
            <a:ext cx="5729605" cy="704850"/>
            <a:chOff x="3401567" y="179831"/>
            <a:chExt cx="5729605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1567" y="179831"/>
              <a:ext cx="649986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5951" y="207263"/>
              <a:ext cx="622553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4447" y="598931"/>
              <a:ext cx="5363717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1023" y="179831"/>
              <a:ext cx="819150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5407" y="207263"/>
              <a:ext cx="791717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6511" y="179831"/>
              <a:ext cx="685038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20895" y="207263"/>
              <a:ext cx="657605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18075" y="179831"/>
              <a:ext cx="633222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42459" y="207263"/>
              <a:ext cx="605789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20767" y="179831"/>
              <a:ext cx="768858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45151" y="207263"/>
              <a:ext cx="741426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5963" y="179831"/>
              <a:ext cx="649986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70347" y="207263"/>
              <a:ext cx="622553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65419" y="179831"/>
              <a:ext cx="1684781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89803" y="207263"/>
              <a:ext cx="1657350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3491" y="179831"/>
              <a:ext cx="685038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7875" y="207263"/>
              <a:ext cx="657605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41820" y="179831"/>
              <a:ext cx="2189226" cy="704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66203" y="207263"/>
              <a:ext cx="2161794" cy="677417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50" dirty="0"/>
              <a:t> </a:t>
            </a:r>
            <a:r>
              <a:rPr sz="2400" dirty="0"/>
              <a:t>to</a:t>
            </a:r>
            <a:r>
              <a:rPr sz="2400" spc="-165" dirty="0"/>
              <a:t> </a:t>
            </a:r>
            <a:r>
              <a:rPr sz="2400" dirty="0"/>
              <a:t>Add</a:t>
            </a:r>
            <a:r>
              <a:rPr sz="2400" spc="-30" dirty="0"/>
              <a:t> </a:t>
            </a:r>
            <a:r>
              <a:rPr sz="2400" dirty="0"/>
              <a:t>Comments</a:t>
            </a:r>
            <a:r>
              <a:rPr sz="2400" spc="-55" dirty="0"/>
              <a:t> </a:t>
            </a:r>
            <a:r>
              <a:rPr sz="2400" dirty="0"/>
              <a:t>to</a:t>
            </a:r>
            <a:r>
              <a:rPr sz="2400" spc="-50" dirty="0"/>
              <a:t> </a:t>
            </a:r>
            <a:r>
              <a:rPr sz="2400" dirty="0"/>
              <a:t>a</a:t>
            </a:r>
            <a:r>
              <a:rPr sz="2400" spc="-40" dirty="0"/>
              <a:t> </a:t>
            </a:r>
            <a:r>
              <a:rPr sz="2400" spc="-10" dirty="0"/>
              <a:t>Requisition</a:t>
            </a:r>
            <a:endParaRPr sz="2400"/>
          </a:p>
        </p:txBody>
      </p:sp>
      <p:grpSp>
        <p:nvGrpSpPr>
          <p:cNvPr id="24" name="object 24"/>
          <p:cNvGrpSpPr/>
          <p:nvPr/>
        </p:nvGrpSpPr>
        <p:grpSpPr>
          <a:xfrm>
            <a:off x="6906768" y="966216"/>
            <a:ext cx="5183505" cy="5329555"/>
            <a:chOff x="6906768" y="966216"/>
            <a:chExt cx="5183505" cy="5329555"/>
          </a:xfrm>
        </p:grpSpPr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06768" y="966216"/>
              <a:ext cx="5183124" cy="16794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06768" y="2868167"/>
              <a:ext cx="5183124" cy="3427476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176604"/>
            <a:ext cx="5579745" cy="3401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ts val="1825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found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selected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AEABAB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tab.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appear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00"/>
                </a:solidFill>
                <a:latin typeface="Arial"/>
                <a:cs typeface="Arial"/>
              </a:rPr>
              <a:t>green</a:t>
            </a:r>
            <a:r>
              <a:rPr sz="1600" b="1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beside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down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(optional)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2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File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A79C93"/>
                </a:solidFill>
                <a:latin typeface="Arial"/>
                <a:cs typeface="Arial"/>
              </a:rPr>
              <a:t>Choose</a:t>
            </a:r>
            <a:r>
              <a:rPr sz="1600" spc="-15" dirty="0">
                <a:solidFill>
                  <a:srgbClr val="A79C9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AEABAB"/>
                </a:solidFill>
                <a:latin typeface="Arial"/>
                <a:cs typeface="Arial"/>
              </a:rPr>
              <a:t>File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tab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grey.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000"/>
              </a:spcBef>
              <a:buChar char="•"/>
              <a:tabLst>
                <a:tab pos="299085" algn="l"/>
                <a:tab pos="1475740" algn="l"/>
                <a:tab pos="252793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corner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send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comments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their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name.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Char char="•"/>
              <a:tabLst>
                <a:tab pos="299085" algn="l"/>
              </a:tabLst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 marL="299085" marR="86995" indent="-287020">
              <a:lnSpc>
                <a:spcPts val="1730"/>
              </a:lnSpc>
              <a:spcBef>
                <a:spcPts val="1019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AEABAB"/>
                </a:solidFill>
                <a:latin typeface="Arial"/>
                <a:cs typeface="Arial"/>
              </a:rPr>
              <a:t>X</a:t>
            </a:r>
            <a:r>
              <a:rPr sz="1600" b="1" spc="-30" dirty="0">
                <a:solidFill>
                  <a:srgbClr val="AEABA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corner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delete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18688" y="179831"/>
            <a:ext cx="5729605" cy="704850"/>
            <a:chOff x="3218688" y="179831"/>
            <a:chExt cx="5729605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8688" y="179831"/>
              <a:ext cx="649986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3072" y="207263"/>
              <a:ext cx="622553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1568" y="598931"/>
              <a:ext cx="5363718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8144" y="179831"/>
              <a:ext cx="819150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2528" y="207263"/>
              <a:ext cx="791718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3632" y="179831"/>
              <a:ext cx="685038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8016" y="207263"/>
              <a:ext cx="657606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5196" y="179831"/>
              <a:ext cx="633222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59580" y="207263"/>
              <a:ext cx="605789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37888" y="179831"/>
              <a:ext cx="768858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62272" y="207263"/>
              <a:ext cx="741426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63083" y="179831"/>
              <a:ext cx="649986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87467" y="207263"/>
              <a:ext cx="622553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82539" y="179831"/>
              <a:ext cx="1684782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23" y="207263"/>
              <a:ext cx="1657350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20611" y="179831"/>
              <a:ext cx="685038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4995" y="207263"/>
              <a:ext cx="657605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58940" y="179831"/>
              <a:ext cx="599694" cy="704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83323" y="207263"/>
              <a:ext cx="572262" cy="6774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13447" y="179831"/>
              <a:ext cx="649985" cy="7048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37832" y="207263"/>
              <a:ext cx="622553" cy="677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32903" y="179831"/>
              <a:ext cx="1715261" cy="7048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57288" y="207263"/>
              <a:ext cx="1687829" cy="677417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237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50" dirty="0"/>
              <a:t> </a:t>
            </a:r>
            <a:r>
              <a:rPr sz="2400" dirty="0"/>
              <a:t>to</a:t>
            </a:r>
            <a:r>
              <a:rPr sz="2400" spc="-165" dirty="0"/>
              <a:t> </a:t>
            </a:r>
            <a:r>
              <a:rPr sz="2400" dirty="0"/>
              <a:t>Add</a:t>
            </a:r>
            <a:r>
              <a:rPr sz="2400" spc="-25" dirty="0"/>
              <a:t> </a:t>
            </a:r>
            <a:r>
              <a:rPr sz="2400" dirty="0"/>
              <a:t>Comments</a:t>
            </a:r>
            <a:r>
              <a:rPr sz="2400" spc="-55" dirty="0"/>
              <a:t> </a:t>
            </a:r>
            <a:r>
              <a:rPr sz="2400" dirty="0"/>
              <a:t>to</a:t>
            </a:r>
            <a:r>
              <a:rPr sz="2400" spc="-50" dirty="0"/>
              <a:t> </a:t>
            </a:r>
            <a:r>
              <a:rPr sz="2400" dirty="0"/>
              <a:t>a</a:t>
            </a:r>
            <a:r>
              <a:rPr sz="2400" spc="-40" dirty="0"/>
              <a:t> </a:t>
            </a:r>
            <a:r>
              <a:rPr sz="2400" spc="-10" dirty="0"/>
              <a:t>Requisition</a:t>
            </a:r>
            <a:endParaRPr sz="2400"/>
          </a:p>
        </p:txBody>
      </p:sp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456432" y="3337559"/>
            <a:ext cx="228600" cy="355091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2310383" y="1158239"/>
            <a:ext cx="9752330" cy="4712335"/>
            <a:chOff x="2310383" y="1158239"/>
            <a:chExt cx="9752330" cy="4712335"/>
          </a:xfrm>
        </p:grpSpPr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10383" y="3073907"/>
              <a:ext cx="301751" cy="35509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62572" y="1158239"/>
              <a:ext cx="5199887" cy="4712208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102867"/>
            <a:ext cx="7151370" cy="429797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endParaRPr sz="1600" u="sng" spc="-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 marL="299085" indent="-286385">
              <a:buChar char="•"/>
              <a:tabLst>
                <a:tab pos="299085" algn="l"/>
              </a:tabLst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Interim Senior Director of Business Services for Purchasing, Printing, and Contracts and Director of Purchasing</a:t>
            </a:r>
            <a:endParaRPr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600" spc="-10">
                <a:solidFill>
                  <a:srgbClr val="FFFFFF"/>
                </a:solidFill>
                <a:latin typeface="Arial"/>
                <a:cs typeface="Arial"/>
              </a:rPr>
              <a:t>765-285-1532</a:t>
            </a:r>
            <a:endParaRPr sz="1600" spc="-2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endParaRPr sz="1600" u="sng" spc="-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765-285-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1803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9085" algn="l"/>
              </a:tabLst>
            </a:pPr>
            <a:endParaRPr sz="1600" u="sng" spc="-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Handler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Supervisor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765-285-6300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4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endParaRPr sz="1600" u="sng" spc="-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Central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Stores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765-285-1802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0">
              <a:lnSpc>
                <a:spcPct val="100000"/>
              </a:lnSpc>
              <a:spcBef>
                <a:spcPts val="95"/>
              </a:spcBef>
            </a:pPr>
            <a:r>
              <a:rPr dirty="0"/>
              <a:t>Who</a:t>
            </a:r>
            <a:r>
              <a:rPr spc="-6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Contact</a:t>
            </a:r>
            <a:r>
              <a:rPr spc="-6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Questions</a:t>
            </a:r>
            <a:r>
              <a:rPr spc="-5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Concerns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6992" y="4556412"/>
            <a:ext cx="235428" cy="1797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6569" y="4556607"/>
            <a:ext cx="133350" cy="180340"/>
          </a:xfrm>
          <a:custGeom>
            <a:avLst/>
            <a:gdLst/>
            <a:ahLst/>
            <a:cxnLst/>
            <a:rect l="l" t="t" r="r" b="b"/>
            <a:pathLst>
              <a:path w="133350" h="180339">
                <a:moveTo>
                  <a:pt x="132829" y="152247"/>
                </a:moveTo>
                <a:lnTo>
                  <a:pt x="31572" y="152247"/>
                </a:lnTo>
                <a:lnTo>
                  <a:pt x="31572" y="98958"/>
                </a:lnTo>
                <a:lnTo>
                  <a:pt x="123621" y="98958"/>
                </a:lnTo>
                <a:lnTo>
                  <a:pt x="123621" y="73583"/>
                </a:lnTo>
                <a:lnTo>
                  <a:pt x="31572" y="73583"/>
                </a:lnTo>
                <a:lnTo>
                  <a:pt x="31572" y="26644"/>
                </a:lnTo>
                <a:lnTo>
                  <a:pt x="130200" y="26644"/>
                </a:lnTo>
                <a:lnTo>
                  <a:pt x="130200" y="0"/>
                </a:lnTo>
                <a:lnTo>
                  <a:pt x="0" y="0"/>
                </a:lnTo>
                <a:lnTo>
                  <a:pt x="0" y="26644"/>
                </a:lnTo>
                <a:lnTo>
                  <a:pt x="0" y="73583"/>
                </a:lnTo>
                <a:lnTo>
                  <a:pt x="0" y="98958"/>
                </a:lnTo>
                <a:lnTo>
                  <a:pt x="0" y="152247"/>
                </a:lnTo>
                <a:lnTo>
                  <a:pt x="0" y="180162"/>
                </a:lnTo>
                <a:lnTo>
                  <a:pt x="132829" y="180162"/>
                </a:lnTo>
                <a:lnTo>
                  <a:pt x="132829" y="1522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4328" y="4556607"/>
            <a:ext cx="125095" cy="180340"/>
          </a:xfrm>
          <a:custGeom>
            <a:avLst/>
            <a:gdLst/>
            <a:ahLst/>
            <a:cxnLst/>
            <a:rect l="l" t="t" r="r" b="b"/>
            <a:pathLst>
              <a:path w="125095" h="180339">
                <a:moveTo>
                  <a:pt x="124815" y="0"/>
                </a:moveTo>
                <a:lnTo>
                  <a:pt x="0" y="0"/>
                </a:lnTo>
                <a:lnTo>
                  <a:pt x="0" y="26644"/>
                </a:lnTo>
                <a:lnTo>
                  <a:pt x="0" y="73583"/>
                </a:lnTo>
                <a:lnTo>
                  <a:pt x="0" y="98958"/>
                </a:lnTo>
                <a:lnTo>
                  <a:pt x="0" y="180162"/>
                </a:lnTo>
                <a:lnTo>
                  <a:pt x="31559" y="180162"/>
                </a:lnTo>
                <a:lnTo>
                  <a:pt x="31559" y="98958"/>
                </a:lnTo>
                <a:lnTo>
                  <a:pt x="113080" y="98958"/>
                </a:lnTo>
                <a:lnTo>
                  <a:pt x="113080" y="73583"/>
                </a:lnTo>
                <a:lnTo>
                  <a:pt x="31559" y="73583"/>
                </a:lnTo>
                <a:lnTo>
                  <a:pt x="31559" y="26644"/>
                </a:lnTo>
                <a:lnTo>
                  <a:pt x="124815" y="26644"/>
                </a:lnTo>
                <a:lnTo>
                  <a:pt x="1248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7294" y="4556607"/>
            <a:ext cx="123825" cy="180340"/>
          </a:xfrm>
          <a:custGeom>
            <a:avLst/>
            <a:gdLst/>
            <a:ahLst/>
            <a:cxnLst/>
            <a:rect l="l" t="t" r="r" b="b"/>
            <a:pathLst>
              <a:path w="123825" h="180339">
                <a:moveTo>
                  <a:pt x="123596" y="152247"/>
                </a:moveTo>
                <a:lnTo>
                  <a:pt x="31559" y="152247"/>
                </a:lnTo>
                <a:lnTo>
                  <a:pt x="31559" y="0"/>
                </a:lnTo>
                <a:lnTo>
                  <a:pt x="0" y="0"/>
                </a:lnTo>
                <a:lnTo>
                  <a:pt x="0" y="152247"/>
                </a:lnTo>
                <a:lnTo>
                  <a:pt x="0" y="180162"/>
                </a:lnTo>
                <a:lnTo>
                  <a:pt x="123596" y="180162"/>
                </a:lnTo>
                <a:lnTo>
                  <a:pt x="123596" y="1522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7680" y="4556412"/>
            <a:ext cx="167074" cy="17979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859833" y="3473678"/>
            <a:ext cx="518795" cy="271780"/>
          </a:xfrm>
          <a:custGeom>
            <a:avLst/>
            <a:gdLst/>
            <a:ahLst/>
            <a:cxnLst/>
            <a:rect l="l" t="t" r="r" b="b"/>
            <a:pathLst>
              <a:path w="518795" h="271779">
                <a:moveTo>
                  <a:pt x="219646" y="202107"/>
                </a:moveTo>
                <a:lnTo>
                  <a:pt x="206502" y="157467"/>
                </a:lnTo>
                <a:lnTo>
                  <a:pt x="169672" y="132613"/>
                </a:lnTo>
                <a:lnTo>
                  <a:pt x="178257" y="127952"/>
                </a:lnTo>
                <a:lnTo>
                  <a:pt x="186105" y="121920"/>
                </a:lnTo>
                <a:lnTo>
                  <a:pt x="192963" y="114681"/>
                </a:lnTo>
                <a:lnTo>
                  <a:pt x="193255" y="114249"/>
                </a:lnTo>
                <a:lnTo>
                  <a:pt x="198589" y="106375"/>
                </a:lnTo>
                <a:lnTo>
                  <a:pt x="207810" y="60363"/>
                </a:lnTo>
                <a:lnTo>
                  <a:pt x="206502" y="52489"/>
                </a:lnTo>
                <a:lnTo>
                  <a:pt x="203873" y="44615"/>
                </a:lnTo>
                <a:lnTo>
                  <a:pt x="201218" y="35521"/>
                </a:lnTo>
                <a:lnTo>
                  <a:pt x="172300" y="6477"/>
                </a:lnTo>
                <a:lnTo>
                  <a:pt x="167043" y="3721"/>
                </a:lnTo>
                <a:lnTo>
                  <a:pt x="167043" y="187680"/>
                </a:lnTo>
                <a:lnTo>
                  <a:pt x="167043" y="196862"/>
                </a:lnTo>
                <a:lnTo>
                  <a:pt x="165722" y="202107"/>
                </a:lnTo>
                <a:lnTo>
                  <a:pt x="164401" y="206044"/>
                </a:lnTo>
                <a:lnTo>
                  <a:pt x="159143" y="213918"/>
                </a:lnTo>
                <a:lnTo>
                  <a:pt x="156514" y="216547"/>
                </a:lnTo>
                <a:lnTo>
                  <a:pt x="153885" y="220484"/>
                </a:lnTo>
                <a:lnTo>
                  <a:pt x="149948" y="223100"/>
                </a:lnTo>
                <a:lnTo>
                  <a:pt x="145999" y="224434"/>
                </a:lnTo>
                <a:lnTo>
                  <a:pt x="140741" y="227050"/>
                </a:lnTo>
                <a:lnTo>
                  <a:pt x="52616" y="227050"/>
                </a:lnTo>
                <a:lnTo>
                  <a:pt x="52616" y="156235"/>
                </a:lnTo>
                <a:lnTo>
                  <a:pt x="143370" y="156235"/>
                </a:lnTo>
                <a:lnTo>
                  <a:pt x="147320" y="158864"/>
                </a:lnTo>
                <a:lnTo>
                  <a:pt x="151257" y="160083"/>
                </a:lnTo>
                <a:lnTo>
                  <a:pt x="160464" y="169303"/>
                </a:lnTo>
                <a:lnTo>
                  <a:pt x="161772" y="173240"/>
                </a:lnTo>
                <a:lnTo>
                  <a:pt x="164401" y="178485"/>
                </a:lnTo>
                <a:lnTo>
                  <a:pt x="165722" y="182422"/>
                </a:lnTo>
                <a:lnTo>
                  <a:pt x="167043" y="187680"/>
                </a:lnTo>
                <a:lnTo>
                  <a:pt x="167043" y="3721"/>
                </a:lnTo>
                <a:lnTo>
                  <a:pt x="166154" y="3251"/>
                </a:lnTo>
                <a:lnTo>
                  <a:pt x="159639" y="1270"/>
                </a:lnTo>
                <a:lnTo>
                  <a:pt x="156514" y="812"/>
                </a:lnTo>
                <a:lnTo>
                  <a:pt x="156514" y="78727"/>
                </a:lnTo>
                <a:lnTo>
                  <a:pt x="155816" y="86944"/>
                </a:lnTo>
                <a:lnTo>
                  <a:pt x="123634" y="114249"/>
                </a:lnTo>
                <a:lnTo>
                  <a:pt x="52616" y="114249"/>
                </a:lnTo>
                <a:lnTo>
                  <a:pt x="52616" y="44615"/>
                </a:lnTo>
                <a:lnTo>
                  <a:pt x="134150" y="44615"/>
                </a:lnTo>
                <a:lnTo>
                  <a:pt x="156514" y="78727"/>
                </a:lnTo>
                <a:lnTo>
                  <a:pt x="156514" y="812"/>
                </a:lnTo>
                <a:lnTo>
                  <a:pt x="152882" y="279"/>
                </a:lnTo>
                <a:lnTo>
                  <a:pt x="145999" y="0"/>
                </a:lnTo>
                <a:lnTo>
                  <a:pt x="0" y="0"/>
                </a:lnTo>
                <a:lnTo>
                  <a:pt x="0" y="271665"/>
                </a:lnTo>
                <a:lnTo>
                  <a:pt x="131521" y="271665"/>
                </a:lnTo>
                <a:lnTo>
                  <a:pt x="173367" y="265315"/>
                </a:lnTo>
                <a:lnTo>
                  <a:pt x="209067" y="238747"/>
                </a:lnTo>
                <a:lnTo>
                  <a:pt x="219176" y="210515"/>
                </a:lnTo>
                <a:lnTo>
                  <a:pt x="219646" y="202107"/>
                </a:lnTo>
                <a:close/>
              </a:path>
              <a:path w="518795" h="271779">
                <a:moveTo>
                  <a:pt x="518210" y="271665"/>
                </a:moveTo>
                <a:lnTo>
                  <a:pt x="492607" y="204736"/>
                </a:lnTo>
                <a:lnTo>
                  <a:pt x="478053" y="166674"/>
                </a:lnTo>
                <a:lnTo>
                  <a:pt x="437388" y="60363"/>
                </a:lnTo>
                <a:lnTo>
                  <a:pt x="428764" y="37820"/>
                </a:lnTo>
                <a:lnTo>
                  <a:pt x="428764" y="166674"/>
                </a:lnTo>
                <a:lnTo>
                  <a:pt x="351167" y="166674"/>
                </a:lnTo>
                <a:lnTo>
                  <a:pt x="390613" y="60363"/>
                </a:lnTo>
                <a:lnTo>
                  <a:pt x="428764" y="166674"/>
                </a:lnTo>
                <a:lnTo>
                  <a:pt x="428764" y="37820"/>
                </a:lnTo>
                <a:lnTo>
                  <a:pt x="414299" y="0"/>
                </a:lnTo>
                <a:lnTo>
                  <a:pt x="366953" y="0"/>
                </a:lnTo>
                <a:lnTo>
                  <a:pt x="263042" y="271665"/>
                </a:lnTo>
                <a:lnTo>
                  <a:pt x="316966" y="271665"/>
                </a:lnTo>
                <a:lnTo>
                  <a:pt x="341960" y="204736"/>
                </a:lnTo>
                <a:lnTo>
                  <a:pt x="437972" y="204736"/>
                </a:lnTo>
                <a:lnTo>
                  <a:pt x="462965" y="271665"/>
                </a:lnTo>
                <a:lnTo>
                  <a:pt x="518210" y="2716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5112" y="3473157"/>
            <a:ext cx="192405" cy="273050"/>
          </a:xfrm>
          <a:custGeom>
            <a:avLst/>
            <a:gdLst/>
            <a:ahLst/>
            <a:cxnLst/>
            <a:rect l="l" t="t" r="r" b="b"/>
            <a:pathLst>
              <a:path w="192404" h="273050">
                <a:moveTo>
                  <a:pt x="192024" y="225831"/>
                </a:moveTo>
                <a:lnTo>
                  <a:pt x="52603" y="225831"/>
                </a:lnTo>
                <a:lnTo>
                  <a:pt x="52603" y="0"/>
                </a:lnTo>
                <a:lnTo>
                  <a:pt x="0" y="0"/>
                </a:lnTo>
                <a:lnTo>
                  <a:pt x="0" y="225831"/>
                </a:lnTo>
                <a:lnTo>
                  <a:pt x="0" y="272770"/>
                </a:lnTo>
                <a:lnTo>
                  <a:pt x="192024" y="272770"/>
                </a:lnTo>
                <a:lnTo>
                  <a:pt x="192024" y="225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1589" y="3473157"/>
            <a:ext cx="192405" cy="273050"/>
          </a:xfrm>
          <a:custGeom>
            <a:avLst/>
            <a:gdLst/>
            <a:ahLst/>
            <a:cxnLst/>
            <a:rect l="l" t="t" r="r" b="b"/>
            <a:pathLst>
              <a:path w="192404" h="273050">
                <a:moveTo>
                  <a:pt x="192011" y="225831"/>
                </a:moveTo>
                <a:lnTo>
                  <a:pt x="52603" y="225831"/>
                </a:lnTo>
                <a:lnTo>
                  <a:pt x="52603" y="0"/>
                </a:lnTo>
                <a:lnTo>
                  <a:pt x="0" y="0"/>
                </a:lnTo>
                <a:lnTo>
                  <a:pt x="0" y="225831"/>
                </a:lnTo>
                <a:lnTo>
                  <a:pt x="0" y="272770"/>
                </a:lnTo>
                <a:lnTo>
                  <a:pt x="192011" y="272770"/>
                </a:lnTo>
                <a:lnTo>
                  <a:pt x="192011" y="225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4228" y="3471053"/>
            <a:ext cx="215900" cy="278765"/>
          </a:xfrm>
          <a:custGeom>
            <a:avLst/>
            <a:gdLst/>
            <a:ahLst/>
            <a:cxnLst/>
            <a:rect l="l" t="t" r="r" b="b"/>
            <a:pathLst>
              <a:path w="215900" h="278764">
                <a:moveTo>
                  <a:pt x="110622" y="0"/>
                </a:moveTo>
                <a:lnTo>
                  <a:pt x="63017" y="9132"/>
                </a:lnTo>
                <a:lnTo>
                  <a:pt x="28115" y="34159"/>
                </a:lnTo>
                <a:lnTo>
                  <a:pt x="11014" y="76284"/>
                </a:lnTo>
                <a:lnTo>
                  <a:pt x="10518" y="86600"/>
                </a:lnTo>
                <a:lnTo>
                  <a:pt x="10973" y="94022"/>
                </a:lnTo>
                <a:lnTo>
                  <a:pt x="35555" y="137237"/>
                </a:lnTo>
                <a:lnTo>
                  <a:pt x="70103" y="154219"/>
                </a:lnTo>
                <a:lnTo>
                  <a:pt x="96030" y="162048"/>
                </a:lnTo>
                <a:lnTo>
                  <a:pt x="126401" y="170612"/>
                </a:lnTo>
                <a:lnTo>
                  <a:pt x="134290" y="173236"/>
                </a:lnTo>
                <a:lnTo>
                  <a:pt x="139549" y="177172"/>
                </a:lnTo>
                <a:lnTo>
                  <a:pt x="146036" y="179796"/>
                </a:lnTo>
                <a:lnTo>
                  <a:pt x="151295" y="183733"/>
                </a:lnTo>
                <a:lnTo>
                  <a:pt x="153925" y="187669"/>
                </a:lnTo>
                <a:lnTo>
                  <a:pt x="157957" y="191606"/>
                </a:lnTo>
                <a:lnTo>
                  <a:pt x="159184" y="196854"/>
                </a:lnTo>
                <a:lnTo>
                  <a:pt x="159184" y="202103"/>
                </a:lnTo>
                <a:lnTo>
                  <a:pt x="156486" y="214161"/>
                </a:lnTo>
                <a:lnTo>
                  <a:pt x="148381" y="222777"/>
                </a:lnTo>
                <a:lnTo>
                  <a:pt x="134851" y="227950"/>
                </a:lnTo>
                <a:lnTo>
                  <a:pt x="115882" y="229675"/>
                </a:lnTo>
                <a:lnTo>
                  <a:pt x="100104" y="229347"/>
                </a:lnTo>
                <a:lnTo>
                  <a:pt x="56626" y="216536"/>
                </a:lnTo>
                <a:lnTo>
                  <a:pt x="48737" y="213912"/>
                </a:lnTo>
                <a:lnTo>
                  <a:pt x="35588" y="206039"/>
                </a:lnTo>
                <a:lnTo>
                  <a:pt x="26472" y="199478"/>
                </a:lnTo>
                <a:lnTo>
                  <a:pt x="23842" y="196854"/>
                </a:lnTo>
                <a:lnTo>
                  <a:pt x="0" y="242796"/>
                </a:lnTo>
                <a:lnTo>
                  <a:pt x="39519" y="263647"/>
                </a:lnTo>
                <a:lnTo>
                  <a:pt x="83778" y="275600"/>
                </a:lnTo>
                <a:lnTo>
                  <a:pt x="114479" y="278224"/>
                </a:lnTo>
                <a:lnTo>
                  <a:pt x="124322" y="277957"/>
                </a:lnTo>
                <a:lnTo>
                  <a:pt x="170076" y="267891"/>
                </a:lnTo>
                <a:lnTo>
                  <a:pt x="207922" y="234923"/>
                </a:lnTo>
                <a:lnTo>
                  <a:pt x="215811" y="196854"/>
                </a:lnTo>
                <a:lnTo>
                  <a:pt x="215337" y="188058"/>
                </a:lnTo>
                <a:lnTo>
                  <a:pt x="197586" y="148032"/>
                </a:lnTo>
                <a:lnTo>
                  <a:pt x="164444" y="127364"/>
                </a:lnTo>
                <a:lnTo>
                  <a:pt x="120191" y="114898"/>
                </a:lnTo>
                <a:lnTo>
                  <a:pt x="93442" y="106370"/>
                </a:lnTo>
                <a:lnTo>
                  <a:pt x="65917" y="68230"/>
                </a:lnTo>
                <a:lnTo>
                  <a:pt x="69774" y="60358"/>
                </a:lnTo>
                <a:lnTo>
                  <a:pt x="109220" y="47236"/>
                </a:lnTo>
                <a:lnTo>
                  <a:pt x="117109" y="47236"/>
                </a:lnTo>
                <a:lnTo>
                  <a:pt x="132887" y="49860"/>
                </a:lnTo>
                <a:lnTo>
                  <a:pt x="148666" y="55109"/>
                </a:lnTo>
                <a:lnTo>
                  <a:pt x="168476" y="62982"/>
                </a:lnTo>
                <a:lnTo>
                  <a:pt x="172333" y="67006"/>
                </a:lnTo>
                <a:lnTo>
                  <a:pt x="177592" y="69630"/>
                </a:lnTo>
                <a:lnTo>
                  <a:pt x="180222" y="72254"/>
                </a:lnTo>
                <a:lnTo>
                  <a:pt x="182852" y="73479"/>
                </a:lnTo>
                <a:lnTo>
                  <a:pt x="206519" y="30266"/>
                </a:lnTo>
                <a:lnTo>
                  <a:pt x="163217" y="9097"/>
                </a:lnTo>
                <a:lnTo>
                  <a:pt x="124905" y="683"/>
                </a:lnTo>
                <a:lnTo>
                  <a:pt x="11062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8590" y="3473157"/>
            <a:ext cx="489584" cy="273050"/>
          </a:xfrm>
          <a:custGeom>
            <a:avLst/>
            <a:gdLst/>
            <a:ahLst/>
            <a:cxnLst/>
            <a:rect l="l" t="t" r="r" b="b"/>
            <a:pathLst>
              <a:path w="489584" h="273050">
                <a:moveTo>
                  <a:pt x="227558" y="0"/>
                </a:moveTo>
                <a:lnTo>
                  <a:pt x="0" y="0"/>
                </a:lnTo>
                <a:lnTo>
                  <a:pt x="0" y="46939"/>
                </a:lnTo>
                <a:lnTo>
                  <a:pt x="86956" y="46939"/>
                </a:lnTo>
                <a:lnTo>
                  <a:pt x="86956" y="272770"/>
                </a:lnTo>
                <a:lnTo>
                  <a:pt x="139560" y="272770"/>
                </a:lnTo>
                <a:lnTo>
                  <a:pt x="139560" y="46939"/>
                </a:lnTo>
                <a:lnTo>
                  <a:pt x="227558" y="46939"/>
                </a:lnTo>
                <a:lnTo>
                  <a:pt x="227558" y="0"/>
                </a:lnTo>
                <a:close/>
              </a:path>
              <a:path w="489584" h="273050">
                <a:moveTo>
                  <a:pt x="489305" y="272186"/>
                </a:moveTo>
                <a:lnTo>
                  <a:pt x="463727" y="205257"/>
                </a:lnTo>
                <a:lnTo>
                  <a:pt x="449199" y="167195"/>
                </a:lnTo>
                <a:lnTo>
                  <a:pt x="408584" y="60883"/>
                </a:lnTo>
                <a:lnTo>
                  <a:pt x="399897" y="38150"/>
                </a:lnTo>
                <a:lnTo>
                  <a:pt x="399897" y="167195"/>
                </a:lnTo>
                <a:lnTo>
                  <a:pt x="322237" y="167195"/>
                </a:lnTo>
                <a:lnTo>
                  <a:pt x="361683" y="60883"/>
                </a:lnTo>
                <a:lnTo>
                  <a:pt x="399897" y="167195"/>
                </a:lnTo>
                <a:lnTo>
                  <a:pt x="399897" y="38150"/>
                </a:lnTo>
                <a:lnTo>
                  <a:pt x="385521" y="520"/>
                </a:lnTo>
                <a:lnTo>
                  <a:pt x="338010" y="520"/>
                </a:lnTo>
                <a:lnTo>
                  <a:pt x="234226" y="272186"/>
                </a:lnTo>
                <a:lnTo>
                  <a:pt x="289445" y="272186"/>
                </a:lnTo>
                <a:lnTo>
                  <a:pt x="314337" y="205257"/>
                </a:lnTo>
                <a:lnTo>
                  <a:pt x="409194" y="205257"/>
                </a:lnTo>
                <a:lnTo>
                  <a:pt x="435483" y="272186"/>
                </a:lnTo>
                <a:lnTo>
                  <a:pt x="489305" y="2721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5782" y="3473157"/>
            <a:ext cx="226695" cy="273050"/>
          </a:xfrm>
          <a:custGeom>
            <a:avLst/>
            <a:gdLst/>
            <a:ahLst/>
            <a:cxnLst/>
            <a:rect l="l" t="t" r="r" b="b"/>
            <a:pathLst>
              <a:path w="226695" h="273050">
                <a:moveTo>
                  <a:pt x="226326" y="0"/>
                </a:moveTo>
                <a:lnTo>
                  <a:pt x="0" y="0"/>
                </a:lnTo>
                <a:lnTo>
                  <a:pt x="0" y="46939"/>
                </a:lnTo>
                <a:lnTo>
                  <a:pt x="86779" y="46939"/>
                </a:lnTo>
                <a:lnTo>
                  <a:pt x="86779" y="272770"/>
                </a:lnTo>
                <a:lnTo>
                  <a:pt x="139382" y="272770"/>
                </a:lnTo>
                <a:lnTo>
                  <a:pt x="139382" y="46939"/>
                </a:lnTo>
                <a:lnTo>
                  <a:pt x="226326" y="46939"/>
                </a:lnTo>
                <a:lnTo>
                  <a:pt x="22632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41718" y="3473157"/>
            <a:ext cx="189865" cy="273050"/>
          </a:xfrm>
          <a:custGeom>
            <a:avLst/>
            <a:gdLst/>
            <a:ahLst/>
            <a:cxnLst/>
            <a:rect l="l" t="t" r="r" b="b"/>
            <a:pathLst>
              <a:path w="189865" h="273050">
                <a:moveTo>
                  <a:pt x="189331" y="225831"/>
                </a:moveTo>
                <a:lnTo>
                  <a:pt x="52590" y="225831"/>
                </a:lnTo>
                <a:lnTo>
                  <a:pt x="52590" y="154774"/>
                </a:lnTo>
                <a:lnTo>
                  <a:pt x="167068" y="154774"/>
                </a:lnTo>
                <a:lnTo>
                  <a:pt x="167068" y="111645"/>
                </a:lnTo>
                <a:lnTo>
                  <a:pt x="52590" y="111645"/>
                </a:lnTo>
                <a:lnTo>
                  <a:pt x="52590" y="46939"/>
                </a:lnTo>
                <a:lnTo>
                  <a:pt x="185483" y="46939"/>
                </a:lnTo>
                <a:lnTo>
                  <a:pt x="185483" y="0"/>
                </a:lnTo>
                <a:lnTo>
                  <a:pt x="0" y="0"/>
                </a:lnTo>
                <a:lnTo>
                  <a:pt x="0" y="46939"/>
                </a:lnTo>
                <a:lnTo>
                  <a:pt x="0" y="111645"/>
                </a:lnTo>
                <a:lnTo>
                  <a:pt x="0" y="154774"/>
                </a:lnTo>
                <a:lnTo>
                  <a:pt x="0" y="225831"/>
                </a:lnTo>
                <a:lnTo>
                  <a:pt x="0" y="272770"/>
                </a:lnTo>
                <a:lnTo>
                  <a:pt x="189331" y="272770"/>
                </a:lnTo>
                <a:lnTo>
                  <a:pt x="189331" y="225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7932" y="3885774"/>
            <a:ext cx="195983" cy="2296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8083" y="3885774"/>
            <a:ext cx="194650" cy="227051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5559531" y="3885774"/>
            <a:ext cx="36830" cy="227329"/>
          </a:xfrm>
          <a:custGeom>
            <a:avLst/>
            <a:gdLst/>
            <a:ahLst/>
            <a:cxnLst/>
            <a:rect l="l" t="t" r="r" b="b"/>
            <a:pathLst>
              <a:path w="36829" h="227329">
                <a:moveTo>
                  <a:pt x="36833" y="0"/>
                </a:moveTo>
                <a:lnTo>
                  <a:pt x="0" y="0"/>
                </a:lnTo>
                <a:lnTo>
                  <a:pt x="0" y="227051"/>
                </a:lnTo>
                <a:lnTo>
                  <a:pt x="36833" y="227051"/>
                </a:lnTo>
                <a:lnTo>
                  <a:pt x="368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9496" y="3885774"/>
            <a:ext cx="213058" cy="22705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936996" y="3885476"/>
            <a:ext cx="156845" cy="227329"/>
          </a:xfrm>
          <a:custGeom>
            <a:avLst/>
            <a:gdLst/>
            <a:ahLst/>
            <a:cxnLst/>
            <a:rect l="l" t="t" r="r" b="b"/>
            <a:pathLst>
              <a:path w="156845" h="227329">
                <a:moveTo>
                  <a:pt x="156514" y="195376"/>
                </a:moveTo>
                <a:lnTo>
                  <a:pt x="35547" y="195376"/>
                </a:lnTo>
                <a:lnTo>
                  <a:pt x="35547" y="126873"/>
                </a:lnTo>
                <a:lnTo>
                  <a:pt x="138112" y="126873"/>
                </a:lnTo>
                <a:lnTo>
                  <a:pt x="138112" y="97688"/>
                </a:lnTo>
                <a:lnTo>
                  <a:pt x="35547" y="97688"/>
                </a:lnTo>
                <a:lnTo>
                  <a:pt x="35547" y="31724"/>
                </a:lnTo>
                <a:lnTo>
                  <a:pt x="153885" y="31724"/>
                </a:lnTo>
                <a:lnTo>
                  <a:pt x="153885" y="0"/>
                </a:lnTo>
                <a:lnTo>
                  <a:pt x="0" y="0"/>
                </a:lnTo>
                <a:lnTo>
                  <a:pt x="0" y="31724"/>
                </a:lnTo>
                <a:lnTo>
                  <a:pt x="0" y="97688"/>
                </a:lnTo>
                <a:lnTo>
                  <a:pt x="0" y="126873"/>
                </a:lnTo>
                <a:lnTo>
                  <a:pt x="0" y="195376"/>
                </a:lnTo>
                <a:lnTo>
                  <a:pt x="0" y="227101"/>
                </a:lnTo>
                <a:lnTo>
                  <a:pt x="156514" y="227101"/>
                </a:lnTo>
                <a:lnTo>
                  <a:pt x="156514" y="1953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5924" y="3885774"/>
            <a:ext cx="178820" cy="22705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97338" y="3884462"/>
            <a:ext cx="177592" cy="230987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6645933" y="3885774"/>
            <a:ext cx="36830" cy="227329"/>
          </a:xfrm>
          <a:custGeom>
            <a:avLst/>
            <a:gdLst/>
            <a:ahLst/>
            <a:cxnLst/>
            <a:rect l="l" t="t" r="r" b="b"/>
            <a:pathLst>
              <a:path w="36829" h="227329">
                <a:moveTo>
                  <a:pt x="36815" y="0"/>
                </a:moveTo>
                <a:lnTo>
                  <a:pt x="0" y="0"/>
                </a:lnTo>
                <a:lnTo>
                  <a:pt x="0" y="227051"/>
                </a:lnTo>
                <a:lnTo>
                  <a:pt x="36815" y="227051"/>
                </a:lnTo>
                <a:lnTo>
                  <a:pt x="368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748492" y="3885473"/>
            <a:ext cx="438150" cy="227965"/>
            <a:chOff x="6748492" y="3885473"/>
            <a:chExt cx="438150" cy="227965"/>
          </a:xfrm>
        </p:grpSpPr>
        <p:sp>
          <p:nvSpPr>
            <p:cNvPr id="23" name="object 23"/>
            <p:cNvSpPr/>
            <p:nvPr/>
          </p:nvSpPr>
          <p:spPr>
            <a:xfrm>
              <a:off x="6748488" y="3885476"/>
              <a:ext cx="188595" cy="227329"/>
            </a:xfrm>
            <a:custGeom>
              <a:avLst/>
              <a:gdLst/>
              <a:ahLst/>
              <a:cxnLst/>
              <a:rect l="l" t="t" r="r" b="b"/>
              <a:pathLst>
                <a:path w="188595" h="227329">
                  <a:moveTo>
                    <a:pt x="188112" y="0"/>
                  </a:moveTo>
                  <a:lnTo>
                    <a:pt x="0" y="0"/>
                  </a:lnTo>
                  <a:lnTo>
                    <a:pt x="0" y="31724"/>
                  </a:lnTo>
                  <a:lnTo>
                    <a:pt x="76263" y="31724"/>
                  </a:lnTo>
                  <a:lnTo>
                    <a:pt x="76263" y="227101"/>
                  </a:lnTo>
                  <a:lnTo>
                    <a:pt x="113080" y="227101"/>
                  </a:lnTo>
                  <a:lnTo>
                    <a:pt x="113080" y="31724"/>
                  </a:lnTo>
                  <a:lnTo>
                    <a:pt x="188112" y="31724"/>
                  </a:lnTo>
                  <a:lnTo>
                    <a:pt x="18811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79906" y="3885774"/>
              <a:ext cx="206519" cy="227051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6755" y="1122294"/>
            <a:ext cx="2477473" cy="2075835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4851948" y="4330674"/>
            <a:ext cx="2486025" cy="17145"/>
          </a:xfrm>
          <a:custGeom>
            <a:avLst/>
            <a:gdLst/>
            <a:ahLst/>
            <a:cxnLst/>
            <a:rect l="l" t="t" r="r" b="b"/>
            <a:pathLst>
              <a:path w="2486025" h="17145">
                <a:moveTo>
                  <a:pt x="1242799" y="0"/>
                </a:moveTo>
                <a:lnTo>
                  <a:pt x="989861" y="984"/>
                </a:lnTo>
                <a:lnTo>
                  <a:pt x="722064" y="3936"/>
                </a:lnTo>
                <a:lnTo>
                  <a:pt x="0" y="7872"/>
                </a:lnTo>
                <a:lnTo>
                  <a:pt x="0" y="9184"/>
                </a:lnTo>
                <a:lnTo>
                  <a:pt x="97626" y="9337"/>
                </a:lnTo>
                <a:lnTo>
                  <a:pt x="989861" y="16237"/>
                </a:lnTo>
                <a:lnTo>
                  <a:pt x="1341478" y="16910"/>
                </a:lnTo>
                <a:lnTo>
                  <a:pt x="2485774" y="9184"/>
                </a:lnTo>
                <a:lnTo>
                  <a:pt x="2485774" y="7872"/>
                </a:lnTo>
                <a:lnTo>
                  <a:pt x="2433839" y="7834"/>
                </a:lnTo>
                <a:lnTo>
                  <a:pt x="1765059" y="3936"/>
                </a:lnTo>
                <a:lnTo>
                  <a:pt x="1496566" y="984"/>
                </a:lnTo>
                <a:lnTo>
                  <a:pt x="124279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6368796"/>
            <a:ext cx="12192000" cy="489584"/>
          </a:xfrm>
          <a:custGeom>
            <a:avLst/>
            <a:gdLst/>
            <a:ahLst/>
            <a:cxnLst/>
            <a:rect l="l" t="t" r="r" b="b"/>
            <a:pathLst>
              <a:path w="12192000" h="489584">
                <a:moveTo>
                  <a:pt x="12192000" y="0"/>
                </a:moveTo>
                <a:lnTo>
                  <a:pt x="0" y="0"/>
                </a:lnTo>
                <a:lnTo>
                  <a:pt x="0" y="489203"/>
                </a:lnTo>
                <a:lnTo>
                  <a:pt x="12192000" y="489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B90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77695" cy="6858000"/>
            <a:chOff x="0" y="0"/>
            <a:chExt cx="187769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43610" cy="6858000"/>
            </a:xfrm>
            <a:custGeom>
              <a:avLst/>
              <a:gdLst/>
              <a:ahLst/>
              <a:cxnLst/>
              <a:rect l="l" t="t" r="r" b="b"/>
              <a:pathLst>
                <a:path w="943610" h="6858000">
                  <a:moveTo>
                    <a:pt x="9433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43356" y="6858000"/>
                  </a:lnTo>
                  <a:lnTo>
                    <a:pt x="943356" y="0"/>
                  </a:lnTo>
                  <a:close/>
                </a:path>
              </a:pathLst>
            </a:custGeom>
            <a:solidFill>
              <a:srgbClr val="B90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6" y="6533577"/>
              <a:ext cx="621497" cy="1624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231" y="5975943"/>
              <a:ext cx="550391" cy="454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81100"/>
              <a:ext cx="1877567" cy="36210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14291" y="395096"/>
            <a:ext cx="4171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Purchasing</a:t>
            </a:r>
            <a:r>
              <a:rPr sz="2400" spc="-135" dirty="0"/>
              <a:t> </a:t>
            </a:r>
            <a:r>
              <a:rPr sz="2400" dirty="0"/>
              <a:t>Services</a:t>
            </a:r>
            <a:r>
              <a:rPr sz="2400" spc="-105" dirty="0"/>
              <a:t> </a:t>
            </a:r>
            <a:r>
              <a:rPr sz="2400" spc="-10" dirty="0"/>
              <a:t>Summary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9" name="object 9"/>
          <p:cNvSpPr txBox="1"/>
          <p:nvPr/>
        </p:nvSpPr>
        <p:spPr>
          <a:xfrm>
            <a:off x="1228140" y="1406804"/>
            <a:ext cx="9907905" cy="437324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9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Auxiliary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0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offers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several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below,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completely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free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har char="•"/>
              <a:tabLst>
                <a:tab pos="7562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EXCESS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7562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RECYCLING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7562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16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AUCTIONS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GOVDEALS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1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AUCTION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7562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CENTRAL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MAIL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7562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CENTRAL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RECEIVING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har char="•"/>
              <a:tabLst>
                <a:tab pos="7562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CENTRAL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STORES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00"/>
              </a:spcBef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EXCESS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CATALOG</a:t>
            </a:r>
            <a:r>
              <a:rPr sz="1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BACK-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TO-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16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77695" cy="6858000"/>
            <a:chOff x="0" y="0"/>
            <a:chExt cx="187769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43610" cy="6858000"/>
            </a:xfrm>
            <a:custGeom>
              <a:avLst/>
              <a:gdLst/>
              <a:ahLst/>
              <a:cxnLst/>
              <a:rect l="l" t="t" r="r" b="b"/>
              <a:pathLst>
                <a:path w="943610" h="6858000">
                  <a:moveTo>
                    <a:pt x="9433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43356" y="6858000"/>
                  </a:lnTo>
                  <a:lnTo>
                    <a:pt x="943356" y="0"/>
                  </a:lnTo>
                  <a:close/>
                </a:path>
              </a:pathLst>
            </a:custGeom>
            <a:solidFill>
              <a:srgbClr val="B90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6" y="6533577"/>
              <a:ext cx="621497" cy="1624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231" y="5975943"/>
              <a:ext cx="550391" cy="454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81100"/>
              <a:ext cx="1877567" cy="36210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24" rIns="0" bIns="0" rtlCol="0">
            <a:spAutoFit/>
          </a:bodyPr>
          <a:lstStyle/>
          <a:p>
            <a:pPr marL="2247900">
              <a:lnSpc>
                <a:spcPct val="100000"/>
              </a:lnSpc>
              <a:spcBef>
                <a:spcPts val="100"/>
              </a:spcBef>
            </a:pPr>
            <a:r>
              <a:rPr sz="2400" spc="-60" dirty="0"/>
              <a:t>What</a:t>
            </a:r>
            <a:r>
              <a:rPr sz="2400" spc="-135" dirty="0"/>
              <a:t> </a:t>
            </a:r>
            <a:r>
              <a:rPr sz="2400" spc="-10" dirty="0"/>
              <a:t>is</a:t>
            </a:r>
            <a:r>
              <a:rPr sz="2400" spc="-204" dirty="0"/>
              <a:t> </a:t>
            </a:r>
            <a:r>
              <a:rPr sz="2400" spc="-20" dirty="0"/>
              <a:t>a</a:t>
            </a:r>
            <a:r>
              <a:rPr sz="2400" spc="-195" dirty="0"/>
              <a:t> </a:t>
            </a:r>
            <a:r>
              <a:rPr sz="2400" dirty="0"/>
              <a:t>B450</a:t>
            </a:r>
            <a:r>
              <a:rPr sz="2400" spc="-55" dirty="0"/>
              <a:t> </a:t>
            </a:r>
            <a:r>
              <a:rPr sz="2400" dirty="0"/>
              <a:t>Move</a:t>
            </a:r>
            <a:r>
              <a:rPr sz="2400" spc="-40" dirty="0"/>
              <a:t> </a:t>
            </a:r>
            <a:r>
              <a:rPr sz="2400" spc="-10" dirty="0"/>
              <a:t>Request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9" name="object 9"/>
          <p:cNvSpPr txBox="1"/>
          <p:nvPr/>
        </p:nvSpPr>
        <p:spPr>
          <a:xfrm>
            <a:off x="1384172" y="1477416"/>
            <a:ext cx="9284970" cy="37953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83820" indent="-79375">
              <a:lnSpc>
                <a:spcPct val="100000"/>
              </a:lnSpc>
              <a:spcBef>
                <a:spcPts val="459"/>
              </a:spcBef>
              <a:buSzPct val="93750"/>
              <a:buChar char="•"/>
              <a:tabLst>
                <a:tab pos="8382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document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1600">
              <a:latin typeface="Arial"/>
              <a:cs typeface="Arial"/>
            </a:endParaRPr>
          </a:p>
          <a:p>
            <a:pPr marL="541020" lvl="1" indent="-79375">
              <a:lnSpc>
                <a:spcPct val="100000"/>
              </a:lnSpc>
              <a:spcBef>
                <a:spcPts val="360"/>
              </a:spcBef>
              <a:buSzPct val="93750"/>
              <a:buChar char="•"/>
              <a:tabLst>
                <a:tab pos="54102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 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SciQuest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page.</a:t>
            </a:r>
            <a:endParaRPr sz="1600">
              <a:latin typeface="Arial"/>
              <a:cs typeface="Arial"/>
            </a:endParaRPr>
          </a:p>
          <a:p>
            <a:pPr marL="541020" lvl="1" indent="-79375">
              <a:lnSpc>
                <a:spcPct val="100000"/>
              </a:lnSpc>
              <a:spcBef>
                <a:spcPts val="395"/>
              </a:spcBef>
              <a:buSzPct val="93750"/>
              <a:buChar char="•"/>
              <a:tabLst>
                <a:tab pos="54102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Moving,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395"/>
              </a:spcBef>
              <a:buSzPct val="93750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handlers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daily.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409"/>
              </a:spcBef>
              <a:buSzPct val="93750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university.</a:t>
            </a:r>
            <a:endParaRPr sz="1600">
              <a:latin typeface="Arial"/>
              <a:cs typeface="Arial"/>
            </a:endParaRPr>
          </a:p>
          <a:p>
            <a:pPr marL="1213485" lvl="2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1213485" algn="l"/>
              </a:tabLst>
            </a:pPr>
            <a:r>
              <a:rPr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Includes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1670685" lvl="3" indent="-342900">
              <a:lnSpc>
                <a:spcPct val="100000"/>
              </a:lnSpc>
              <a:spcBef>
                <a:spcPts val="395"/>
              </a:spcBef>
              <a:buChar char="•"/>
              <a:tabLst>
                <a:tab pos="16706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Assets</a:t>
            </a:r>
            <a:endParaRPr sz="1600">
              <a:latin typeface="Arial"/>
              <a:cs typeface="Arial"/>
            </a:endParaRPr>
          </a:p>
          <a:p>
            <a:pPr marL="1670685" lvl="3" indent="-342900">
              <a:lnSpc>
                <a:spcPct val="100000"/>
              </a:lnSpc>
              <a:spcBef>
                <a:spcPts val="405"/>
              </a:spcBef>
              <a:buChar char="•"/>
              <a:tabLst>
                <a:tab pos="16706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assets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(also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items/equipment)</a:t>
            </a:r>
            <a:endParaRPr sz="1600">
              <a:latin typeface="Arial"/>
              <a:cs typeface="Arial"/>
            </a:endParaRPr>
          </a:p>
          <a:p>
            <a:pPr marL="1670685" lvl="3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16706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Electronics.</a:t>
            </a:r>
            <a:endParaRPr sz="1600">
              <a:latin typeface="Arial"/>
              <a:cs typeface="Arial"/>
            </a:endParaRPr>
          </a:p>
          <a:p>
            <a:pPr marL="1213485" lvl="2" indent="-342900">
              <a:lnSpc>
                <a:spcPct val="100000"/>
              </a:lnSpc>
              <a:spcBef>
                <a:spcPts val="395"/>
              </a:spcBef>
              <a:buChar char="•"/>
              <a:tabLst>
                <a:tab pos="12134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Controller’s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Capital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Assets.</a:t>
            </a:r>
            <a:endParaRPr sz="1600">
              <a:latin typeface="Arial"/>
              <a:cs typeface="Arial"/>
            </a:endParaRPr>
          </a:p>
          <a:p>
            <a:pPr marL="1670685" lvl="3" indent="-342900">
              <a:lnSpc>
                <a:spcPct val="100000"/>
              </a:lnSpc>
              <a:spcBef>
                <a:spcPts val="409"/>
              </a:spcBef>
              <a:buChar char="•"/>
              <a:tabLst>
                <a:tab pos="16706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Assets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$5,000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more.</a:t>
            </a:r>
            <a:endParaRPr sz="1600">
              <a:latin typeface="Arial"/>
              <a:cs typeface="Arial"/>
            </a:endParaRPr>
          </a:p>
          <a:p>
            <a:pPr marL="1670685" lvl="3" indent="-342900">
              <a:lnSpc>
                <a:spcPct val="100000"/>
              </a:lnSpc>
              <a:spcBef>
                <a:spcPts val="395"/>
              </a:spcBef>
              <a:buChar char="•"/>
              <a:tabLst>
                <a:tab pos="1670685" algn="l"/>
              </a:tabLst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proper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removal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disposal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endParaRPr sz="1600">
              <a:latin typeface="Arial"/>
              <a:cs typeface="Arial"/>
            </a:endParaRPr>
          </a:p>
          <a:p>
            <a:pPr marL="167068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funds.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918" rIns="0" bIns="0" rtlCol="0">
            <a:spAutoFit/>
          </a:bodyPr>
          <a:lstStyle/>
          <a:p>
            <a:pPr marL="15722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B450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Move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Request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Categories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1189736" y="1023366"/>
            <a:ext cx="10417810" cy="475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0685" marR="2826385" indent="-165862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Recycled Items</a:t>
            </a:r>
            <a:r>
              <a:rPr sz="1600" b="1" u="non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pick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recycled</a:t>
            </a:r>
            <a:r>
              <a:rPr sz="1600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batteries,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lamps, toner,</a:t>
            </a:r>
            <a:r>
              <a:rPr sz="1600" u="none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Excess</a:t>
            </a:r>
            <a:r>
              <a:rPr sz="1600" b="1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6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remove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600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permanently.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Inter-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Departmental</a:t>
            </a:r>
            <a:r>
              <a:rPr sz="160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Move</a:t>
            </a:r>
            <a:r>
              <a:rPr sz="1600" b="1" u="none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room-to-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room</a:t>
            </a:r>
            <a:r>
              <a:rPr sz="1600" u="none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  <a:p>
            <a:pPr marL="2070100" marR="2201545" indent="-2058035">
              <a:lnSpc>
                <a:spcPct val="100000"/>
              </a:lnSpc>
              <a:spcBef>
                <a:spcPts val="1200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Departmental</a:t>
            </a: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Move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 -</a:t>
            </a:r>
            <a:r>
              <a:rPr sz="1600" b="1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1600" u="none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campus.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u="none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Loaned</a:t>
            </a:r>
            <a:r>
              <a:rPr sz="1600" b="1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Temporary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 use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departments.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marL="2527300" marR="421005" indent="-2515235">
              <a:lnSpc>
                <a:spcPct val="100000"/>
              </a:lnSpc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Long</a:t>
            </a:r>
            <a:r>
              <a:rPr sz="16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Term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Storage</a:t>
            </a:r>
            <a:r>
              <a:rPr sz="160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Item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long-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u="none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u="none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Purchasing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approval.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Stolen/Lost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 -</a:t>
            </a:r>
            <a:r>
              <a:rPr sz="1600" b="1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lost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stolen.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(include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tag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number,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Number,</a:t>
            </a:r>
            <a:r>
              <a:rPr sz="1600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1600" u="none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600" u="non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stolen.</a:t>
            </a:r>
            <a:endParaRPr sz="1600">
              <a:latin typeface="Arial"/>
              <a:cs typeface="Arial"/>
            </a:endParaRPr>
          </a:p>
          <a:p>
            <a:pPr marL="869315" marR="188595" indent="-857250">
              <a:lnSpc>
                <a:spcPct val="100000"/>
              </a:lnSpc>
              <a:spcBef>
                <a:spcPts val="1200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Traded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Purchased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trading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(include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u="none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tag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number,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Number,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for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item(s).</a:t>
            </a:r>
            <a:endParaRPr sz="1600">
              <a:latin typeface="Arial"/>
              <a:cs typeface="Arial"/>
            </a:endParaRPr>
          </a:p>
          <a:p>
            <a:pPr marL="1326515" marR="523240" indent="-1314450">
              <a:lnSpc>
                <a:spcPct val="100000"/>
              </a:lnSpc>
              <a:spcBef>
                <a:spcPts val="1200"/>
              </a:spcBef>
            </a:pP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Transferred</a:t>
            </a:r>
            <a:r>
              <a:rPr sz="1600" b="1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moved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600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1600" u="none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(Building</a:t>
            </a:r>
            <a:r>
              <a:rPr sz="1600" u="none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Room.)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412115" algn="l"/>
              </a:tabLst>
            </a:pPr>
            <a:r>
              <a:rPr dirty="0"/>
              <a:t>Excess</a:t>
            </a:r>
            <a:r>
              <a:rPr spc="-4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item(s)</a:t>
            </a:r>
            <a:r>
              <a:rPr spc="-25" dirty="0"/>
              <a:t> </a:t>
            </a:r>
            <a:r>
              <a:rPr dirty="0"/>
              <a:t>that</a:t>
            </a:r>
            <a:r>
              <a:rPr spc="-25" dirty="0"/>
              <a:t> </a:t>
            </a:r>
            <a:r>
              <a:rPr dirty="0"/>
              <a:t>your</a:t>
            </a:r>
            <a:r>
              <a:rPr spc="-10" dirty="0"/>
              <a:t> </a:t>
            </a:r>
            <a:r>
              <a:rPr dirty="0"/>
              <a:t>department no</a:t>
            </a:r>
            <a:r>
              <a:rPr spc="-40" dirty="0"/>
              <a:t> </a:t>
            </a:r>
            <a:r>
              <a:rPr spc="-10" dirty="0"/>
              <a:t>longer 	need.</a:t>
            </a:r>
          </a:p>
          <a:p>
            <a:pPr marL="698500" lvl="1" indent="-228600">
              <a:lnSpc>
                <a:spcPct val="100000"/>
              </a:lnSpc>
              <a:spcBef>
                <a:spcPts val="110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reused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campus.</a:t>
            </a:r>
            <a:endParaRPr sz="1600">
              <a:latin typeface="Arial"/>
              <a:cs typeface="Arial"/>
            </a:endParaRPr>
          </a:p>
          <a:p>
            <a:pPr marL="299085" marR="346710" indent="-287020">
              <a:lnSpc>
                <a:spcPct val="100000"/>
              </a:lnSpc>
              <a:spcBef>
                <a:spcPts val="360"/>
              </a:spcBef>
              <a:buChar char="•"/>
              <a:tabLst>
                <a:tab pos="355600" algn="l"/>
              </a:tabLst>
            </a:pPr>
            <a:r>
              <a:rPr dirty="0"/>
              <a:t>Item(s)</a:t>
            </a:r>
            <a:r>
              <a:rPr spc="-5" dirty="0"/>
              <a:t> </a:t>
            </a:r>
            <a:r>
              <a:rPr dirty="0"/>
              <a:t>purchased</a:t>
            </a:r>
            <a:r>
              <a:rPr spc="-2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BSU</a:t>
            </a:r>
            <a:r>
              <a:rPr spc="-50" dirty="0"/>
              <a:t> </a:t>
            </a:r>
            <a:r>
              <a:rPr dirty="0"/>
              <a:t>funds,</a:t>
            </a:r>
            <a:r>
              <a:rPr spc="-20" dirty="0"/>
              <a:t> </a:t>
            </a:r>
            <a:r>
              <a:rPr dirty="0"/>
              <a:t>must</a:t>
            </a:r>
            <a:r>
              <a:rPr spc="-25" dirty="0"/>
              <a:t> </a:t>
            </a:r>
            <a:r>
              <a:rPr dirty="0"/>
              <a:t>go</a:t>
            </a:r>
            <a:r>
              <a:rPr spc="-35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spc="-50" dirty="0"/>
              <a:t>a 	</a:t>
            </a:r>
            <a:r>
              <a:rPr dirty="0"/>
              <a:t>B450</a:t>
            </a:r>
            <a:r>
              <a:rPr spc="-30" dirty="0"/>
              <a:t> </a:t>
            </a:r>
            <a:r>
              <a:rPr dirty="0"/>
              <a:t>request</a:t>
            </a:r>
            <a:r>
              <a:rPr spc="-20" dirty="0"/>
              <a:t> </a:t>
            </a:r>
            <a:r>
              <a:rPr spc="-10" dirty="0"/>
              <a:t>form.</a:t>
            </a:r>
          </a:p>
          <a:p>
            <a:pPr marL="299085" marR="269875" indent="-287020">
              <a:lnSpc>
                <a:spcPct val="118800"/>
              </a:lnSpc>
              <a:spcBef>
                <a:spcPts val="240"/>
              </a:spcBef>
              <a:buChar char="•"/>
              <a:tabLst>
                <a:tab pos="355600" algn="l"/>
              </a:tabLst>
            </a:pPr>
            <a:r>
              <a:rPr dirty="0"/>
              <a:t>Items</a:t>
            </a:r>
            <a:r>
              <a:rPr spc="-15" dirty="0"/>
              <a:t> </a:t>
            </a:r>
            <a:r>
              <a:rPr dirty="0"/>
              <a:t>purchased</a:t>
            </a:r>
            <a:r>
              <a:rPr spc="-40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BSU</a:t>
            </a:r>
            <a:r>
              <a:rPr spc="-50" dirty="0"/>
              <a:t> </a:t>
            </a:r>
            <a:r>
              <a:rPr dirty="0"/>
              <a:t>funds</a:t>
            </a:r>
            <a:r>
              <a:rPr spc="-20" dirty="0"/>
              <a:t> </a:t>
            </a:r>
            <a:r>
              <a:rPr dirty="0"/>
              <a:t>cannot</a:t>
            </a:r>
            <a:r>
              <a:rPr spc="-40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-10" dirty="0"/>
              <a:t>taken 	</a:t>
            </a:r>
            <a:r>
              <a:rPr dirty="0"/>
              <a:t>home,</a:t>
            </a:r>
            <a:r>
              <a:rPr spc="-30" dirty="0"/>
              <a:t> </a:t>
            </a:r>
            <a:r>
              <a:rPr dirty="0"/>
              <a:t>donated</a:t>
            </a:r>
            <a:r>
              <a:rPr spc="-35" dirty="0"/>
              <a:t> </a:t>
            </a:r>
            <a:r>
              <a:rPr dirty="0"/>
              <a:t>or</a:t>
            </a:r>
            <a:r>
              <a:rPr spc="-35" dirty="0"/>
              <a:t> </a:t>
            </a:r>
            <a:r>
              <a:rPr dirty="0"/>
              <a:t>given</a:t>
            </a:r>
            <a:r>
              <a:rPr spc="-45" dirty="0"/>
              <a:t> </a:t>
            </a:r>
            <a:r>
              <a:rPr dirty="0"/>
              <a:t>away</a:t>
            </a:r>
            <a:r>
              <a:rPr spc="-4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personal</a:t>
            </a:r>
            <a:r>
              <a:rPr spc="-40" dirty="0"/>
              <a:t> </a:t>
            </a:r>
            <a:r>
              <a:rPr spc="-20" dirty="0"/>
              <a:t>use.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219957" y="951941"/>
            <a:ext cx="7503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635" algn="l"/>
              </a:tabLst>
            </a:pPr>
            <a:r>
              <a:rPr sz="2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Excess</a:t>
            </a:r>
            <a:r>
              <a:rPr sz="2400" b="1" u="none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Recycling</a:t>
            </a:r>
            <a:r>
              <a:rPr sz="2400" b="1" u="none" spc="-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Disposal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109" y="1714626"/>
            <a:ext cx="4362450" cy="21958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430530" indent="-286385">
              <a:lnSpc>
                <a:spcPts val="1730"/>
              </a:lnSpc>
              <a:spcBef>
                <a:spcPts val="310"/>
              </a:spcBef>
              <a:buChar char="•"/>
              <a:tabLst>
                <a:tab pos="4699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Recycling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no 	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longer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used.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8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Broken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equipment,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electronics,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411480">
              <a:lnSpc>
                <a:spcPct val="100000"/>
              </a:lnSpc>
              <a:spcBef>
                <a:spcPts val="35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furniture.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Recycling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batteries,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broken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lamps,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plastic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wrap.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endParaRPr sz="160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  <a:spcBef>
                <a:spcPts val="35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251" rIns="0" bIns="0" rtlCol="0">
            <a:spAutoFit/>
          </a:bodyPr>
          <a:lstStyle/>
          <a:p>
            <a:pPr marL="11728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75" dirty="0"/>
              <a:t> </a:t>
            </a:r>
            <a:r>
              <a:rPr sz="2400" dirty="0"/>
              <a:t>Move</a:t>
            </a:r>
            <a:r>
              <a:rPr sz="2400" spc="-80" dirty="0"/>
              <a:t> </a:t>
            </a:r>
            <a:r>
              <a:rPr sz="2400" dirty="0"/>
              <a:t>Request-</a:t>
            </a:r>
            <a:r>
              <a:rPr sz="2400" spc="-70" dirty="0"/>
              <a:t> </a:t>
            </a:r>
            <a:r>
              <a:rPr sz="2400" dirty="0"/>
              <a:t>Categories</a:t>
            </a:r>
            <a:r>
              <a:rPr sz="2400" spc="-55" dirty="0"/>
              <a:t> </a:t>
            </a:r>
            <a:r>
              <a:rPr sz="2400" spc="-10" dirty="0"/>
              <a:t>Definitions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000594"/>
            <a:ext cx="4004945" cy="246189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880110">
              <a:lnSpc>
                <a:spcPct val="100000"/>
              </a:lnSpc>
              <a:spcBef>
                <a:spcPts val="1019"/>
              </a:spcBef>
            </a:pP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Inter-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Department</a:t>
            </a:r>
            <a:r>
              <a:rPr sz="18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Move</a:t>
            </a:r>
            <a:endParaRPr sz="1800">
              <a:latin typeface="Arial"/>
              <a:cs typeface="Arial"/>
            </a:endParaRPr>
          </a:p>
          <a:p>
            <a:pPr marL="12700" marR="295910">
              <a:lnSpc>
                <a:spcPts val="1730"/>
              </a:lnSpc>
              <a:spcBef>
                <a:spcPts val="102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location.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Such</a:t>
            </a:r>
            <a:r>
              <a:rPr sz="1600" u="sng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As:</a:t>
            </a:r>
            <a:endParaRPr sz="16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Office.</a:t>
            </a:r>
            <a:endParaRPr sz="16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Room</a:t>
            </a:r>
            <a:endParaRPr sz="16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rooms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6175375" y="1000594"/>
            <a:ext cx="5386705" cy="299847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687195">
              <a:lnSpc>
                <a:spcPct val="100000"/>
              </a:lnSpc>
              <a:spcBef>
                <a:spcPts val="1019"/>
              </a:spcBef>
            </a:pP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Departmental</a:t>
            </a:r>
            <a:r>
              <a:rPr sz="18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Move</a:t>
            </a:r>
            <a:endParaRPr sz="1800">
              <a:latin typeface="Arial"/>
              <a:cs typeface="Arial"/>
            </a:endParaRPr>
          </a:p>
          <a:p>
            <a:pPr marL="12700" marR="1043940" indent="286385">
              <a:lnSpc>
                <a:spcPct val="1419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office/location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space.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Such </a:t>
            </a:r>
            <a:r>
              <a:rPr sz="16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as: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 one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building.</a:t>
            </a:r>
            <a:endParaRPr sz="1600">
              <a:latin typeface="Arial"/>
              <a:cs typeface="Arial"/>
            </a:endParaRPr>
          </a:p>
          <a:p>
            <a:pPr marL="984885" marR="69215" lvl="1" indent="-287020">
              <a:lnSpc>
                <a:spcPts val="1730"/>
              </a:lnSpc>
              <a:spcBef>
                <a:spcPts val="52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1600">
              <a:latin typeface="Arial"/>
              <a:cs typeface="Arial"/>
            </a:endParaRPr>
          </a:p>
          <a:p>
            <a:pPr marL="984885" marR="5080" lvl="1" indent="-287020">
              <a:lnSpc>
                <a:spcPct val="100000"/>
              </a:lnSpc>
              <a:spcBef>
                <a:spcPts val="47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Handler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Supervisor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reach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departmental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81247" y="437515"/>
            <a:ext cx="5955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80" dirty="0"/>
              <a:t> </a:t>
            </a:r>
            <a:r>
              <a:rPr sz="2400" dirty="0"/>
              <a:t>Move</a:t>
            </a:r>
            <a:r>
              <a:rPr sz="2400" spc="-85" dirty="0"/>
              <a:t> </a:t>
            </a:r>
            <a:r>
              <a:rPr sz="2400" dirty="0"/>
              <a:t>Request-</a:t>
            </a:r>
            <a:r>
              <a:rPr sz="2400" spc="-75" dirty="0"/>
              <a:t> </a:t>
            </a:r>
            <a:r>
              <a:rPr sz="2400" dirty="0"/>
              <a:t>Categories</a:t>
            </a:r>
            <a:r>
              <a:rPr sz="2400" spc="-65" dirty="0"/>
              <a:t> </a:t>
            </a:r>
            <a:r>
              <a:rPr sz="2400" spc="-10" dirty="0"/>
              <a:t>Definitions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117472"/>
            <a:ext cx="4742815" cy="201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Loaned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800">
              <a:latin typeface="Arial"/>
              <a:cs typeface="Arial"/>
            </a:endParaRPr>
          </a:p>
          <a:p>
            <a:pPr marL="469900" marR="615315" indent="-457834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Loaned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borrow an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item(s)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Example:</a:t>
            </a:r>
            <a:endParaRPr sz="1600">
              <a:latin typeface="Arial"/>
              <a:cs typeface="Arial"/>
            </a:endParaRPr>
          </a:p>
          <a:p>
            <a:pPr marL="698500" marR="5080" lvl="1" indent="-228600">
              <a:lnSpc>
                <a:spcPts val="1730"/>
              </a:lnSpc>
              <a:spcBef>
                <a:spcPts val="52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 borrowing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stanchions,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linen,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signage,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events.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7052818" y="1000594"/>
            <a:ext cx="4577715" cy="403352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926589">
              <a:lnSpc>
                <a:spcPct val="100000"/>
              </a:lnSpc>
              <a:spcBef>
                <a:spcPts val="1019"/>
              </a:spcBef>
            </a:pP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Traded</a:t>
            </a:r>
            <a:endParaRPr sz="1800">
              <a:latin typeface="Arial"/>
              <a:cs typeface="Arial"/>
            </a:endParaRPr>
          </a:p>
          <a:p>
            <a:pPr marL="299085" marR="203835" indent="-287020">
              <a:lnSpc>
                <a:spcPts val="1730"/>
              </a:lnSpc>
              <a:spcBef>
                <a:spcPts val="102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trading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old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damaged</a:t>
            </a:r>
            <a:r>
              <a:rPr sz="1600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furniture.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8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MUST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following;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1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Tag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984885" marR="344170" lvl="1" indent="-287020">
              <a:lnSpc>
                <a:spcPts val="1730"/>
              </a:lnSpc>
              <a:spcBef>
                <a:spcPts val="52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damage item.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ts val="1825"/>
              </a:lnSpc>
              <a:spcBef>
                <a:spcPts val="77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Original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  <a:p>
            <a:pPr marL="299085" marR="113030" indent="-287020">
              <a:lnSpc>
                <a:spcPts val="1730"/>
              </a:lnSpc>
              <a:spcBef>
                <a:spcPts val="102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internal notes.</a:t>
            </a:r>
            <a:endParaRPr sz="1600">
              <a:latin typeface="Arial"/>
              <a:cs typeface="Arial"/>
            </a:endParaRPr>
          </a:p>
          <a:p>
            <a:pPr marL="299085" marR="109220" indent="-287020">
              <a:lnSpc>
                <a:spcPts val="1730"/>
              </a:lnSpc>
              <a:spcBef>
                <a:spcPts val="1005"/>
              </a:spcBef>
              <a:buChar char="•"/>
              <a:tabLst>
                <a:tab pos="299085" algn="l"/>
              </a:tabLst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trade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process,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contact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agent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proper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trade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established.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3478" y="437515"/>
            <a:ext cx="5955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80" dirty="0"/>
              <a:t> </a:t>
            </a:r>
            <a:r>
              <a:rPr sz="2400" dirty="0"/>
              <a:t>Move</a:t>
            </a:r>
            <a:r>
              <a:rPr sz="2400" spc="-85" dirty="0"/>
              <a:t> </a:t>
            </a:r>
            <a:r>
              <a:rPr sz="2400" dirty="0"/>
              <a:t>Request-</a:t>
            </a:r>
            <a:r>
              <a:rPr sz="2400" spc="-75" dirty="0"/>
              <a:t> </a:t>
            </a:r>
            <a:r>
              <a:rPr sz="2400" dirty="0"/>
              <a:t>Categories</a:t>
            </a:r>
            <a:r>
              <a:rPr sz="2400" spc="-65" dirty="0"/>
              <a:t> </a:t>
            </a:r>
            <a:r>
              <a:rPr sz="2400" spc="-10" dirty="0"/>
              <a:t>Definitions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4554" y="973963"/>
            <a:ext cx="211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Long-</a:t>
            </a:r>
            <a:r>
              <a:rPr sz="18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Term</a:t>
            </a:r>
            <a:r>
              <a:rPr sz="18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Storage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1010208" y="1376553"/>
            <a:ext cx="6790690" cy="3649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8382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term storage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departments 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furniture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and/or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want 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year.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depending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availability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space.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1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Departments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allowed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until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remodeling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complete.</a:t>
            </a:r>
            <a:endParaRPr sz="1600">
              <a:latin typeface="Arial"/>
              <a:cs typeface="Arial"/>
            </a:endParaRPr>
          </a:p>
          <a:p>
            <a:pPr marL="299085" marR="255904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request,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reviewed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approved,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sent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to</a:t>
            </a:r>
            <a:endParaRPr sz="16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directly.</a:t>
            </a:r>
            <a:endParaRPr sz="1600">
              <a:latin typeface="Arial"/>
              <a:cs typeface="Arial"/>
            </a:endParaRPr>
          </a:p>
          <a:p>
            <a:pPr marL="299085" marR="19685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furniture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want 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possibility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later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date.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warehouse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Muncie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3100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Memorial.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0208" y="5002428"/>
            <a:ext cx="6843395" cy="12279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698500" indent="-228600">
              <a:lnSpc>
                <a:spcPct val="100000"/>
              </a:lnSpc>
              <a:spcBef>
                <a:spcPts val="49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throughout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reminder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items.</a:t>
            </a:r>
            <a:endParaRPr sz="160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9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year,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items.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the Assistant Director of Purchasing</a:t>
            </a:r>
            <a:r>
              <a:rPr sz="1600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285-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1803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Form.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9721" y="999419"/>
            <a:ext cx="3700145" cy="98361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33170">
              <a:lnSpc>
                <a:spcPct val="100000"/>
              </a:lnSpc>
              <a:spcBef>
                <a:spcPts val="1019"/>
              </a:spcBef>
            </a:pP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Stolen/Lost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ts val="1730"/>
              </a:lnSpc>
              <a:spcBef>
                <a:spcPts val="103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lost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stolen.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46921" y="1997710"/>
            <a:ext cx="3060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sz="16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You</a:t>
            </a:r>
            <a:r>
              <a:rPr sz="16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must</a:t>
            </a:r>
            <a:r>
              <a:rPr sz="16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provide</a:t>
            </a:r>
            <a:r>
              <a:rPr sz="16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</a:t>
            </a:r>
            <a:r>
              <a:rPr sz="16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following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04121" y="2239780"/>
            <a:ext cx="2479040" cy="10953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9"/>
              </a:spcBef>
              <a:buChar char="•"/>
              <a:tabLst>
                <a:tab pos="2406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310"/>
              </a:spcBef>
              <a:buChar char="•"/>
              <a:tabLst>
                <a:tab pos="2406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ts val="1730"/>
              </a:lnSpc>
              <a:spcBef>
                <a:spcPts val="530"/>
              </a:spcBef>
              <a:buChar char="•"/>
              <a:tabLst>
                <a:tab pos="2413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belonged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too.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9721" y="3412363"/>
            <a:ext cx="3559810" cy="14243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80645" indent="-287020">
              <a:lnSpc>
                <a:spcPts val="1730"/>
              </a:lnSpc>
              <a:spcBef>
                <a:spcPts val="31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stolen,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please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fill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report.</a:t>
            </a:r>
            <a:endParaRPr sz="1600">
              <a:latin typeface="Arial"/>
              <a:cs typeface="Arial"/>
            </a:endParaRPr>
          </a:p>
          <a:p>
            <a:pPr marL="698500" marR="5080" lvl="1" indent="-228600">
              <a:lnSpc>
                <a:spcPct val="88800"/>
              </a:lnSpc>
              <a:spcBef>
                <a:spcPts val="500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copy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msut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attached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move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15" rIns="0" bIns="0" rtlCol="0">
            <a:spAutoFit/>
          </a:bodyPr>
          <a:lstStyle/>
          <a:p>
            <a:pPr marL="140779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80" dirty="0"/>
              <a:t> </a:t>
            </a:r>
            <a:r>
              <a:rPr sz="2400" dirty="0"/>
              <a:t>Move</a:t>
            </a:r>
            <a:r>
              <a:rPr sz="2400" spc="-85" dirty="0"/>
              <a:t> </a:t>
            </a:r>
            <a:r>
              <a:rPr sz="2400" dirty="0"/>
              <a:t>Request-</a:t>
            </a:r>
            <a:r>
              <a:rPr sz="2400" spc="-75" dirty="0"/>
              <a:t> </a:t>
            </a:r>
            <a:r>
              <a:rPr sz="2400" dirty="0"/>
              <a:t>Categories</a:t>
            </a:r>
            <a:r>
              <a:rPr sz="2400" spc="-65" dirty="0"/>
              <a:t> </a:t>
            </a:r>
            <a:r>
              <a:rPr sz="2400" spc="-10" dirty="0"/>
              <a:t>Definitions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2656</Words>
  <Application>Microsoft Office PowerPoint</Application>
  <PresentationFormat>Widescreen</PresentationFormat>
  <Paragraphs>289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Microsoft Sans Serif</vt:lpstr>
      <vt:lpstr>Office Theme</vt:lpstr>
      <vt:lpstr>Purchasing Services</vt:lpstr>
      <vt:lpstr>Purchasing Services B450 Move Request Training</vt:lpstr>
      <vt:lpstr>Purchasing Services Summary</vt:lpstr>
      <vt:lpstr>What is a B450 Move Request</vt:lpstr>
      <vt:lpstr>B450 Move Request - Categories</vt:lpstr>
      <vt:lpstr>B450 Move Request- Categories Definitions</vt:lpstr>
      <vt:lpstr>B450 Move Request- Categories Definitions</vt:lpstr>
      <vt:lpstr>B450 Move Request- Categories Definitions</vt:lpstr>
      <vt:lpstr>B450 Move Request- Categories Definitions</vt:lpstr>
      <vt:lpstr>B450 Move Request - Required Information</vt:lpstr>
      <vt:lpstr>B450 Move Request – BSU Inventory Tags</vt:lpstr>
      <vt:lpstr>How To Fill Out Your B450 Move Request</vt:lpstr>
      <vt:lpstr>B450 Move Request – Preferred Date of Completion</vt:lpstr>
      <vt:lpstr>B450 Move Request - Additional Notes/Long Storage Purpose Field</vt:lpstr>
      <vt:lpstr>B450 Move Request – Item Description field</vt:lpstr>
      <vt:lpstr>How To Fill Out Your B450 Move Request</vt:lpstr>
      <vt:lpstr>How to Start the Checkout Process of Your B450 Move Request</vt:lpstr>
      <vt:lpstr>Checkout Your B450 Move Request</vt:lpstr>
      <vt:lpstr>B450 Move Request – Checkout Process</vt:lpstr>
      <vt:lpstr>How to Add Internal Notes and Attachments</vt:lpstr>
      <vt:lpstr>How to Add Internal Notes and Attachments</vt:lpstr>
      <vt:lpstr>Complete Your B450 Move Request – Checkout</vt:lpstr>
      <vt:lpstr>How to Assign a Cart</vt:lpstr>
      <vt:lpstr>What if I have more to add than six lines?</vt:lpstr>
      <vt:lpstr>How to Add Comments to a Requisition</vt:lpstr>
      <vt:lpstr>How to Add Comments to a Requisition</vt:lpstr>
      <vt:lpstr>Who to Contact for Questions and Concerns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Arison, Anna</dc:creator>
  <cp:lastModifiedBy>Roberts, Branden</cp:lastModifiedBy>
  <cp:revision>15</cp:revision>
  <dcterms:created xsi:type="dcterms:W3CDTF">2025-06-03T16:19:47Z</dcterms:created>
  <dcterms:modified xsi:type="dcterms:W3CDTF">2025-06-03T19:45:02Z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2025-06-03T00:00:00Z</vt:filetime>
  </property>
  <property fmtid="{D5CDD505-2E9C-101B-9397-08002B2CF9AE}" pid="5" name="Producer">
    <vt:lpwstr>Microsoft® PowerPoint® 2016</vt:lpwstr>
  </property>
</Properties>
</file>